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avi" ContentType="video/x-msvide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5.xml" ContentType="application/vnd.openxmlformats-officedocument.presentationml.tags+xml"/>
  <Override PartName="/ppt/notesSlides/notesSlide12.xml" ContentType="application/vnd.openxmlformats-officedocument.presentationml.notesSlide+xml"/>
  <Override PartName="/ppt/tags/tag6.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7.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8.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9.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0.xml" ContentType="application/vnd.openxmlformats-officedocument.presentationml.tags+xml"/>
  <Override PartName="/ppt/notesSlides/notesSlide2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24.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4" r:id="rId1"/>
  </p:sldMasterIdLst>
  <p:notesMasterIdLst>
    <p:notesMasterId r:id="rId56"/>
  </p:notesMasterIdLst>
  <p:sldIdLst>
    <p:sldId id="1131" r:id="rId2"/>
    <p:sldId id="1132" r:id="rId3"/>
    <p:sldId id="1133" r:id="rId4"/>
    <p:sldId id="1134" r:id="rId5"/>
    <p:sldId id="1135" r:id="rId6"/>
    <p:sldId id="1136" r:id="rId7"/>
    <p:sldId id="1137" r:id="rId8"/>
    <p:sldId id="1138" r:id="rId9"/>
    <p:sldId id="1139" r:id="rId10"/>
    <p:sldId id="1140" r:id="rId11"/>
    <p:sldId id="1141" r:id="rId12"/>
    <p:sldId id="1142" r:id="rId13"/>
    <p:sldId id="1143" r:id="rId14"/>
    <p:sldId id="1144" r:id="rId15"/>
    <p:sldId id="1145" r:id="rId16"/>
    <p:sldId id="1146" r:id="rId17"/>
    <p:sldId id="1147" r:id="rId18"/>
    <p:sldId id="1148" r:id="rId19"/>
    <p:sldId id="1149" r:id="rId20"/>
    <p:sldId id="1150" r:id="rId21"/>
    <p:sldId id="1151" r:id="rId22"/>
    <p:sldId id="1152" r:id="rId23"/>
    <p:sldId id="1153" r:id="rId24"/>
    <p:sldId id="1154" r:id="rId25"/>
    <p:sldId id="1155" r:id="rId26"/>
    <p:sldId id="1156" r:id="rId27"/>
    <p:sldId id="1157" r:id="rId28"/>
    <p:sldId id="1158" r:id="rId29"/>
    <p:sldId id="1159" r:id="rId30"/>
    <p:sldId id="1160" r:id="rId31"/>
    <p:sldId id="1161" r:id="rId32"/>
    <p:sldId id="1162" r:id="rId33"/>
    <p:sldId id="1163" r:id="rId34"/>
    <p:sldId id="1164" r:id="rId35"/>
    <p:sldId id="1165" r:id="rId36"/>
    <p:sldId id="1166" r:id="rId37"/>
    <p:sldId id="1167" r:id="rId38"/>
    <p:sldId id="1168" r:id="rId39"/>
    <p:sldId id="1169" r:id="rId40"/>
    <p:sldId id="1170" r:id="rId41"/>
    <p:sldId id="1171" r:id="rId42"/>
    <p:sldId id="1172" r:id="rId43"/>
    <p:sldId id="1173" r:id="rId44"/>
    <p:sldId id="1174" r:id="rId45"/>
    <p:sldId id="1175" r:id="rId46"/>
    <p:sldId id="1176" r:id="rId47"/>
    <p:sldId id="1177" r:id="rId48"/>
    <p:sldId id="1178" r:id="rId49"/>
    <p:sldId id="1179" r:id="rId50"/>
    <p:sldId id="1180" r:id="rId51"/>
    <p:sldId id="1181" r:id="rId52"/>
    <p:sldId id="1182" r:id="rId53"/>
    <p:sldId id="1183" r:id="rId54"/>
    <p:sldId id="1184"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ke"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2B1C"/>
    <a:srgbClr val="42E915"/>
    <a:srgbClr val="F35043"/>
    <a:srgbClr val="6AA9FF"/>
    <a:srgbClr val="5A77A9"/>
    <a:srgbClr val="2BF560"/>
    <a:srgbClr val="AF51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524" autoAdjust="0"/>
    <p:restoredTop sz="66229" autoAdjust="0"/>
  </p:normalViewPr>
  <p:slideViewPr>
    <p:cSldViewPr>
      <p:cViewPr varScale="1">
        <p:scale>
          <a:sx n="78" d="100"/>
          <a:sy n="78" d="100"/>
        </p:scale>
        <p:origin x="726" y="84"/>
      </p:cViewPr>
      <p:guideLst>
        <p:guide orient="horz" pos="2160"/>
        <p:guide pos="2880"/>
      </p:guideLst>
    </p:cSldViewPr>
  </p:slideViewPr>
  <p:outlineViewPr>
    <p:cViewPr>
      <p:scale>
        <a:sx n="33" d="100"/>
        <a:sy n="33" d="100"/>
      </p:scale>
      <p:origin x="42" y="36960"/>
    </p:cViewPr>
    <p:sldLst>
      <p:sld r:id="rId1" collapse="1"/>
      <p:sld r:id="rId2" collapse="1"/>
      <p:sld r:id="rId3" collapse="1"/>
    </p:sldLst>
  </p:outlineViewPr>
  <p:notesTextViewPr>
    <p:cViewPr>
      <p:scale>
        <a:sx n="3" d="2"/>
        <a:sy n="3" d="2"/>
      </p:scale>
      <p:origin x="0" y="0"/>
    </p:cViewPr>
  </p:notesTextViewPr>
  <p:sorterViewPr>
    <p:cViewPr varScale="1">
      <p:scale>
        <a:sx n="100" d="100"/>
        <a:sy n="100" d="100"/>
      </p:scale>
      <p:origin x="0" y="-57246"/>
    </p:cViewPr>
  </p:sorterViewPr>
  <p:notesViewPr>
    <p:cSldViewPr>
      <p:cViewPr varScale="1">
        <p:scale>
          <a:sx n="97" d="100"/>
          <a:sy n="97" d="100"/>
        </p:scale>
        <p:origin x="279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_rels/viewProps.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slide" Target="slides/slide4.xml"/><Relationship Id="rId1"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108B2B-AB8C-412D-AB09-211ADA98A227}" type="datetimeFigureOut">
              <a:rPr lang="en-US" smtClean="0"/>
              <a:pPr/>
              <a:t>11/4/2017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3F5014-8F2D-4B6E-8DED-7E807CE1AE70}" type="slidenum">
              <a:rPr lang="en-US" smtClean="0"/>
              <a:pPr/>
              <a:t>‹#›</a:t>
            </a:fld>
            <a:endParaRPr lang="en-US"/>
          </a:p>
        </p:txBody>
      </p:sp>
    </p:spTree>
    <p:extLst>
      <p:ext uri="{BB962C8B-B14F-4D97-AF65-F5344CB8AC3E}">
        <p14:creationId xmlns:p14="http://schemas.microsoft.com/office/powerpoint/2010/main" val="1266213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news.psu.edu/story/178269/2009/03/24/deep-sea-rocks-point-early-oxygen-earth"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3F5014-8F2D-4B6E-8DED-7E807CE1AE70}" type="slidenum">
              <a:rPr lang="en-US" smtClean="0"/>
              <a:pPr/>
              <a:t>1</a:t>
            </a:fld>
            <a:endParaRPr lang="en-US"/>
          </a:p>
        </p:txBody>
      </p:sp>
    </p:spTree>
    <p:extLst>
      <p:ext uri="{BB962C8B-B14F-4D97-AF65-F5344CB8AC3E}">
        <p14:creationId xmlns:p14="http://schemas.microsoft.com/office/powerpoint/2010/main" val="3065914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3F5014-8F2D-4B6E-8DED-7E807CE1AE70}" type="slidenum">
              <a:rPr lang="en-US" smtClean="0"/>
              <a:pPr/>
              <a:t>13</a:t>
            </a:fld>
            <a:endParaRPr lang="en-US"/>
          </a:p>
        </p:txBody>
      </p:sp>
    </p:spTree>
    <p:extLst>
      <p:ext uri="{BB962C8B-B14F-4D97-AF65-F5344CB8AC3E}">
        <p14:creationId xmlns:p14="http://schemas.microsoft.com/office/powerpoint/2010/main" val="79103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3F5014-8F2D-4B6E-8DED-7E807CE1AE70}" type="slidenum">
              <a:rPr lang="en-US" smtClean="0"/>
              <a:pPr/>
              <a:t>14</a:t>
            </a:fld>
            <a:endParaRPr lang="en-US"/>
          </a:p>
        </p:txBody>
      </p:sp>
    </p:spTree>
    <p:extLst>
      <p:ext uri="{BB962C8B-B14F-4D97-AF65-F5344CB8AC3E}">
        <p14:creationId xmlns:p14="http://schemas.microsoft.com/office/powerpoint/2010/main" val="2084319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3F5014-8F2D-4B6E-8DED-7E807CE1AE70}" type="slidenum">
              <a:rPr lang="en-US" smtClean="0"/>
              <a:pPr/>
              <a:t>18</a:t>
            </a:fld>
            <a:endParaRPr lang="en-US"/>
          </a:p>
        </p:txBody>
      </p:sp>
    </p:spTree>
    <p:extLst>
      <p:ext uri="{BB962C8B-B14F-4D97-AF65-F5344CB8AC3E}">
        <p14:creationId xmlns:p14="http://schemas.microsoft.com/office/powerpoint/2010/main" val="862580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Nature does not associate patterns of symbols with meanings.</a:t>
            </a:r>
          </a:p>
          <a:p>
            <a:r>
              <a:rPr lang="en-US" dirty="0"/>
              <a:t>It does not remember what meaning is needed, then faithfully come up with the correct pattern.</a:t>
            </a:r>
          </a:p>
        </p:txBody>
      </p:sp>
      <p:sp>
        <p:nvSpPr>
          <p:cNvPr id="4" name="Slide Number Placeholder 3"/>
          <p:cNvSpPr>
            <a:spLocks noGrp="1"/>
          </p:cNvSpPr>
          <p:nvPr>
            <p:ph type="sldNum" sz="quarter" idx="10"/>
          </p:nvPr>
        </p:nvSpPr>
        <p:spPr/>
        <p:txBody>
          <a:bodyPr/>
          <a:lstStyle/>
          <a:p>
            <a:fld id="{3C3F5014-8F2D-4B6E-8DED-7E807CE1AE70}" type="slidenum">
              <a:rPr lang="en-US" smtClean="0"/>
              <a:pPr/>
              <a:t>21</a:t>
            </a:fld>
            <a:endParaRPr lang="en-US"/>
          </a:p>
        </p:txBody>
      </p:sp>
    </p:spTree>
    <p:extLst>
      <p:ext uri="{BB962C8B-B14F-4D97-AF65-F5344CB8AC3E}">
        <p14:creationId xmlns:p14="http://schemas.microsoft.com/office/powerpoint/2010/main" val="15668764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3F5014-8F2D-4B6E-8DED-7E807CE1AE70}" type="slidenum">
              <a:rPr lang="en-US" smtClean="0"/>
              <a:pPr/>
              <a:t>22</a:t>
            </a:fld>
            <a:endParaRPr lang="en-US"/>
          </a:p>
        </p:txBody>
      </p:sp>
    </p:spTree>
    <p:extLst>
      <p:ext uri="{BB962C8B-B14F-4D97-AF65-F5344CB8AC3E}">
        <p14:creationId xmlns:p14="http://schemas.microsoft.com/office/powerpoint/2010/main" val="37177310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3F5014-8F2D-4B6E-8DED-7E807CE1AE70}" type="slidenum">
              <a:rPr lang="en-US" smtClean="0"/>
              <a:pPr/>
              <a:t>23</a:t>
            </a:fld>
            <a:endParaRPr lang="en-US"/>
          </a:p>
        </p:txBody>
      </p:sp>
    </p:spTree>
    <p:extLst>
      <p:ext uri="{BB962C8B-B14F-4D97-AF65-F5344CB8AC3E}">
        <p14:creationId xmlns:p14="http://schemas.microsoft.com/office/powerpoint/2010/main" val="10742792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3F5014-8F2D-4B6E-8DED-7E807CE1AE70}" type="slidenum">
              <a:rPr lang="en-US" smtClean="0"/>
              <a:pPr/>
              <a:t>24</a:t>
            </a:fld>
            <a:endParaRPr lang="en-US"/>
          </a:p>
        </p:txBody>
      </p:sp>
    </p:spTree>
    <p:extLst>
      <p:ext uri="{BB962C8B-B14F-4D97-AF65-F5344CB8AC3E}">
        <p14:creationId xmlns:p14="http://schemas.microsoft.com/office/powerpoint/2010/main" val="10185186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3F5014-8F2D-4B6E-8DED-7E807CE1AE70}" type="slidenum">
              <a:rPr lang="en-US" smtClean="0"/>
              <a:pPr/>
              <a:t>25</a:t>
            </a:fld>
            <a:endParaRPr lang="en-US"/>
          </a:p>
        </p:txBody>
      </p:sp>
    </p:spTree>
    <p:extLst>
      <p:ext uri="{BB962C8B-B14F-4D97-AF65-F5344CB8AC3E}">
        <p14:creationId xmlns:p14="http://schemas.microsoft.com/office/powerpoint/2010/main" val="35076025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nature, there is no reason why punctuation syntax would be created and used consistently. But this is required for information.</a:t>
            </a:r>
          </a:p>
        </p:txBody>
      </p:sp>
      <p:sp>
        <p:nvSpPr>
          <p:cNvPr id="4" name="Slide Number Placeholder 3"/>
          <p:cNvSpPr>
            <a:spLocks noGrp="1"/>
          </p:cNvSpPr>
          <p:nvPr>
            <p:ph type="sldNum" sz="quarter" idx="10"/>
          </p:nvPr>
        </p:nvSpPr>
        <p:spPr/>
        <p:txBody>
          <a:bodyPr/>
          <a:lstStyle/>
          <a:p>
            <a:fld id="{3C3F5014-8F2D-4B6E-8DED-7E807CE1AE70}" type="slidenum">
              <a:rPr lang="en-US" smtClean="0"/>
              <a:pPr/>
              <a:t>26</a:t>
            </a:fld>
            <a:endParaRPr lang="en-US"/>
          </a:p>
        </p:txBody>
      </p:sp>
    </p:spTree>
    <p:extLst>
      <p:ext uri="{BB962C8B-B14F-4D97-AF65-F5344CB8AC3E}">
        <p14:creationId xmlns:p14="http://schemas.microsoft.com/office/powerpoint/2010/main" val="39075661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3F5014-8F2D-4B6E-8DED-7E807CE1AE70}" type="slidenum">
              <a:rPr lang="en-US" smtClean="0"/>
              <a:pPr/>
              <a:t>27</a:t>
            </a:fld>
            <a:endParaRPr lang="en-US"/>
          </a:p>
        </p:txBody>
      </p:sp>
    </p:spTree>
    <p:extLst>
      <p:ext uri="{BB962C8B-B14F-4D97-AF65-F5344CB8AC3E}">
        <p14:creationId xmlns:p14="http://schemas.microsoft.com/office/powerpoint/2010/main" val="3711050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Law of Abiogenesis – Life never comes from non-life.   Louis Pasteur </a:t>
            </a:r>
            <a:br>
              <a:rPr lang="en-US" dirty="0"/>
            </a:br>
            <a:r>
              <a:rPr lang="en-US" dirty="0"/>
              <a:t>Billions of canned foods each year depend on this.</a:t>
            </a:r>
          </a:p>
          <a:p>
            <a:r>
              <a:rPr lang="en-US" dirty="0"/>
              <a:t>Organic chemistry – when amino acids occur in nature, right and left handed amino acids occur in equal numbers.  But proteins are entirely made up of left handed amino acids.  The presence of a single right handed AA in your protein would mess it up.  Likewise, life uses only right-handed sugars, but sugars occur equally in both right and left-handed forms in nature.  How can this be?  Oxygen is the enemy of DNA; without a cell and nuclear membrane, bye-bye DNA.</a:t>
            </a:r>
          </a:p>
        </p:txBody>
      </p:sp>
      <p:sp>
        <p:nvSpPr>
          <p:cNvPr id="4" name="Slide Number Placeholder 3"/>
          <p:cNvSpPr>
            <a:spLocks noGrp="1"/>
          </p:cNvSpPr>
          <p:nvPr>
            <p:ph type="sldNum" sz="quarter" idx="10"/>
          </p:nvPr>
        </p:nvSpPr>
        <p:spPr/>
        <p:txBody>
          <a:bodyPr/>
          <a:lstStyle/>
          <a:p>
            <a:fld id="{3C3F5014-8F2D-4B6E-8DED-7E807CE1AE70}" type="slidenum">
              <a:rPr lang="en-US" smtClean="0"/>
              <a:pPr/>
              <a:t>2</a:t>
            </a:fld>
            <a:endParaRPr lang="en-US"/>
          </a:p>
        </p:txBody>
      </p:sp>
    </p:spTree>
    <p:extLst>
      <p:ext uri="{BB962C8B-B14F-4D97-AF65-F5344CB8AC3E}">
        <p14:creationId xmlns:p14="http://schemas.microsoft.com/office/powerpoint/2010/main" val="18542954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Hormones</a:t>
            </a:r>
            <a:r>
              <a:rPr lang="en-US" baseline="0" dirty="0"/>
              <a:t> for childbirth.  Too soon, baby is dead.   Too late, mother and baby are dead.</a:t>
            </a:r>
            <a:br>
              <a:rPr lang="en-US" baseline="0" dirty="0"/>
            </a:br>
            <a:endParaRPr lang="en-US" dirty="0"/>
          </a:p>
        </p:txBody>
      </p:sp>
      <p:sp>
        <p:nvSpPr>
          <p:cNvPr id="4" name="Slide Number Placeholder 3"/>
          <p:cNvSpPr>
            <a:spLocks noGrp="1"/>
          </p:cNvSpPr>
          <p:nvPr>
            <p:ph type="sldNum" sz="quarter" idx="10"/>
          </p:nvPr>
        </p:nvSpPr>
        <p:spPr/>
        <p:txBody>
          <a:bodyPr/>
          <a:lstStyle/>
          <a:p>
            <a:fld id="{3C3F5014-8F2D-4B6E-8DED-7E807CE1AE70}" type="slidenum">
              <a:rPr lang="en-US" smtClean="0"/>
              <a:pPr/>
              <a:t>32</a:t>
            </a:fld>
            <a:endParaRPr lang="en-US"/>
          </a:p>
        </p:txBody>
      </p:sp>
    </p:spTree>
    <p:extLst>
      <p:ext uri="{BB962C8B-B14F-4D97-AF65-F5344CB8AC3E}">
        <p14:creationId xmlns:p14="http://schemas.microsoft.com/office/powerpoint/2010/main" val="32977639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this mechanism for writing information.</a:t>
            </a:r>
          </a:p>
          <a:p>
            <a:r>
              <a:rPr lang="en-US" dirty="0"/>
              <a:t>It is highly complex.  The pencil has a lead and a wooden shape that allow the had to grip it.  The hand has a precise size and shape and connections of bones, tendons, nerves, and muscles  There is fantastic software in the brain to control it all.</a:t>
            </a:r>
          </a:p>
          <a:p>
            <a:r>
              <a:rPr lang="en-US" dirty="0"/>
              <a:t>Mechanisms for writing information are highly complex.</a:t>
            </a:r>
          </a:p>
        </p:txBody>
      </p:sp>
      <p:sp>
        <p:nvSpPr>
          <p:cNvPr id="4" name="Slide Number Placeholder 3"/>
          <p:cNvSpPr>
            <a:spLocks noGrp="1"/>
          </p:cNvSpPr>
          <p:nvPr>
            <p:ph type="sldNum" sz="quarter" idx="10"/>
          </p:nvPr>
        </p:nvSpPr>
        <p:spPr/>
        <p:txBody>
          <a:bodyPr/>
          <a:lstStyle/>
          <a:p>
            <a:fld id="{3C3F5014-8F2D-4B6E-8DED-7E807CE1AE70}" type="slidenum">
              <a:rPr lang="en-US" smtClean="0"/>
              <a:pPr/>
              <a:t>34</a:t>
            </a:fld>
            <a:endParaRPr lang="en-US"/>
          </a:p>
        </p:txBody>
      </p:sp>
    </p:spTree>
    <p:extLst>
      <p:ext uri="{BB962C8B-B14F-4D97-AF65-F5344CB8AC3E}">
        <p14:creationId xmlns:p14="http://schemas.microsoft.com/office/powerpoint/2010/main" val="40641106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Hormones</a:t>
            </a:r>
            <a:r>
              <a:rPr lang="en-US" baseline="0" dirty="0"/>
              <a:t> for childbirth.  Too soon, baby is dead.   Too late, mother and baby are dead.</a:t>
            </a:r>
            <a:br>
              <a:rPr lang="en-US" baseline="0" dirty="0"/>
            </a:br>
            <a:endParaRPr lang="en-US" dirty="0"/>
          </a:p>
        </p:txBody>
      </p:sp>
      <p:sp>
        <p:nvSpPr>
          <p:cNvPr id="4" name="Slide Number Placeholder 3"/>
          <p:cNvSpPr>
            <a:spLocks noGrp="1"/>
          </p:cNvSpPr>
          <p:nvPr>
            <p:ph type="sldNum" sz="quarter" idx="10"/>
          </p:nvPr>
        </p:nvSpPr>
        <p:spPr/>
        <p:txBody>
          <a:bodyPr/>
          <a:lstStyle/>
          <a:p>
            <a:fld id="{3C3F5014-8F2D-4B6E-8DED-7E807CE1AE70}" type="slidenum">
              <a:rPr lang="en-US" smtClean="0"/>
              <a:pPr/>
              <a:t>35</a:t>
            </a:fld>
            <a:endParaRPr lang="en-US"/>
          </a:p>
        </p:txBody>
      </p:sp>
    </p:spTree>
    <p:extLst>
      <p:ext uri="{BB962C8B-B14F-4D97-AF65-F5344CB8AC3E}">
        <p14:creationId xmlns:p14="http://schemas.microsoft.com/office/powerpoint/2010/main" val="13489103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Hormones</a:t>
            </a:r>
            <a:r>
              <a:rPr lang="en-US" baseline="0" dirty="0"/>
              <a:t> for childbirth.  Too soon, baby is dead.   Too late, mother and baby are dead.</a:t>
            </a:r>
            <a:br>
              <a:rPr lang="en-US" baseline="0" dirty="0"/>
            </a:br>
            <a:endParaRPr lang="en-US" dirty="0"/>
          </a:p>
        </p:txBody>
      </p:sp>
      <p:sp>
        <p:nvSpPr>
          <p:cNvPr id="4" name="Slide Number Placeholder 3"/>
          <p:cNvSpPr>
            <a:spLocks noGrp="1"/>
          </p:cNvSpPr>
          <p:nvPr>
            <p:ph type="sldNum" sz="quarter" idx="10"/>
          </p:nvPr>
        </p:nvSpPr>
        <p:spPr/>
        <p:txBody>
          <a:bodyPr/>
          <a:lstStyle/>
          <a:p>
            <a:fld id="{3C3F5014-8F2D-4B6E-8DED-7E807CE1AE70}" type="slidenum">
              <a:rPr lang="en-US" smtClean="0"/>
              <a:pPr/>
              <a:t>37</a:t>
            </a:fld>
            <a:endParaRPr lang="en-US"/>
          </a:p>
        </p:txBody>
      </p:sp>
    </p:spTree>
    <p:extLst>
      <p:ext uri="{BB962C8B-B14F-4D97-AF65-F5344CB8AC3E}">
        <p14:creationId xmlns:p14="http://schemas.microsoft.com/office/powerpoint/2010/main" val="5699106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a fact of nature that complex information is not created by chance.</a:t>
            </a:r>
          </a:p>
          <a:p>
            <a:r>
              <a:rPr lang="en-US" dirty="0"/>
              <a:t>This is rigorously and mathematically provable.</a:t>
            </a:r>
          </a:p>
          <a:p>
            <a:r>
              <a:rPr lang="en-US" dirty="0"/>
              <a:t>In general information is not created by chance. </a:t>
            </a:r>
          </a:p>
          <a:p>
            <a:endParaRPr lang="en-US" dirty="0"/>
          </a:p>
        </p:txBody>
      </p:sp>
      <p:sp>
        <p:nvSpPr>
          <p:cNvPr id="4" name="Slide Number Placeholder 3"/>
          <p:cNvSpPr>
            <a:spLocks noGrp="1"/>
          </p:cNvSpPr>
          <p:nvPr>
            <p:ph type="sldNum" sz="quarter" idx="10"/>
          </p:nvPr>
        </p:nvSpPr>
        <p:spPr/>
        <p:txBody>
          <a:bodyPr/>
          <a:lstStyle/>
          <a:p>
            <a:fld id="{3C3F5014-8F2D-4B6E-8DED-7E807CE1AE70}" type="slidenum">
              <a:rPr lang="en-US" smtClean="0"/>
              <a:pPr/>
              <a:t>42</a:t>
            </a:fld>
            <a:endParaRPr lang="en-US"/>
          </a:p>
        </p:txBody>
      </p:sp>
    </p:spTree>
    <p:extLst>
      <p:ext uri="{BB962C8B-B14F-4D97-AF65-F5344CB8AC3E}">
        <p14:creationId xmlns:p14="http://schemas.microsoft.com/office/powerpoint/2010/main" val="36318359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3F5014-8F2D-4B6E-8DED-7E807CE1AE70}" type="slidenum">
              <a:rPr lang="en-US" smtClean="0"/>
              <a:pPr/>
              <a:t>44</a:t>
            </a:fld>
            <a:endParaRPr lang="en-US"/>
          </a:p>
        </p:txBody>
      </p:sp>
    </p:spTree>
    <p:extLst>
      <p:ext uri="{BB962C8B-B14F-4D97-AF65-F5344CB8AC3E}">
        <p14:creationId xmlns:p14="http://schemas.microsoft.com/office/powerpoint/2010/main" val="21432888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Dogs</a:t>
            </a:r>
            <a:r>
              <a:rPr lang="en-US" baseline="0" dirty="0"/>
              <a:t> can grow longer hair in cold climates.</a:t>
            </a:r>
            <a:endParaRPr lang="en-US" dirty="0"/>
          </a:p>
        </p:txBody>
      </p:sp>
      <p:sp>
        <p:nvSpPr>
          <p:cNvPr id="4" name="Slide Number Placeholder 3"/>
          <p:cNvSpPr>
            <a:spLocks noGrp="1"/>
          </p:cNvSpPr>
          <p:nvPr>
            <p:ph type="sldNum" sz="quarter" idx="10"/>
          </p:nvPr>
        </p:nvSpPr>
        <p:spPr/>
        <p:txBody>
          <a:bodyPr/>
          <a:lstStyle/>
          <a:p>
            <a:fld id="{3C3F5014-8F2D-4B6E-8DED-7E807CE1AE70}" type="slidenum">
              <a:rPr lang="en-US" smtClean="0"/>
              <a:pPr/>
              <a:t>47</a:t>
            </a:fld>
            <a:endParaRPr lang="en-US"/>
          </a:p>
        </p:txBody>
      </p:sp>
    </p:spTree>
    <p:extLst>
      <p:ext uri="{BB962C8B-B14F-4D97-AF65-F5344CB8AC3E}">
        <p14:creationId xmlns:p14="http://schemas.microsoft.com/office/powerpoint/2010/main" val="3740691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3F5014-8F2D-4B6E-8DED-7E807CE1AE70}" type="slidenum">
              <a:rPr lang="en-US" smtClean="0"/>
              <a:pPr/>
              <a:t>48</a:t>
            </a:fld>
            <a:endParaRPr lang="en-US"/>
          </a:p>
        </p:txBody>
      </p:sp>
    </p:spTree>
    <p:extLst>
      <p:ext uri="{BB962C8B-B14F-4D97-AF65-F5344CB8AC3E}">
        <p14:creationId xmlns:p14="http://schemas.microsoft.com/office/powerpoint/2010/main" val="11535604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3F5014-8F2D-4B6E-8DED-7E807CE1AE70}" type="slidenum">
              <a:rPr lang="en-US" smtClean="0"/>
              <a:pPr/>
              <a:t>49</a:t>
            </a:fld>
            <a:endParaRPr lang="en-US"/>
          </a:p>
        </p:txBody>
      </p:sp>
    </p:spTree>
    <p:extLst>
      <p:ext uri="{BB962C8B-B14F-4D97-AF65-F5344CB8AC3E}">
        <p14:creationId xmlns:p14="http://schemas.microsoft.com/office/powerpoint/2010/main" val="15753912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3F5014-8F2D-4B6E-8DED-7E807CE1AE70}" type="slidenum">
              <a:rPr lang="en-US" smtClean="0"/>
              <a:pPr/>
              <a:t>50</a:t>
            </a:fld>
            <a:endParaRPr lang="en-US"/>
          </a:p>
        </p:txBody>
      </p:sp>
    </p:spTree>
    <p:extLst>
      <p:ext uri="{BB962C8B-B14F-4D97-AF65-F5344CB8AC3E}">
        <p14:creationId xmlns:p14="http://schemas.microsoft.com/office/powerpoint/2010/main" val="4280536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3F5014-8F2D-4B6E-8DED-7E807CE1AE70}" type="slidenum">
              <a:rPr lang="en-US" smtClean="0"/>
              <a:pPr/>
              <a:t>3</a:t>
            </a:fld>
            <a:endParaRPr lang="en-US"/>
          </a:p>
        </p:txBody>
      </p:sp>
    </p:spTree>
    <p:extLst>
      <p:ext uri="{BB962C8B-B14F-4D97-AF65-F5344CB8AC3E}">
        <p14:creationId xmlns:p14="http://schemas.microsoft.com/office/powerpoint/2010/main" val="989106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3F5014-8F2D-4B6E-8DED-7E807CE1AE70}" type="slidenum">
              <a:rPr lang="en-US" smtClean="0"/>
              <a:pPr/>
              <a:t>51</a:t>
            </a:fld>
            <a:endParaRPr lang="en-US"/>
          </a:p>
        </p:txBody>
      </p:sp>
    </p:spTree>
    <p:extLst>
      <p:ext uri="{BB962C8B-B14F-4D97-AF65-F5344CB8AC3E}">
        <p14:creationId xmlns:p14="http://schemas.microsoft.com/office/powerpoint/2010/main" val="10715926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3F5014-8F2D-4B6E-8DED-7E807CE1AE70}"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39164478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3F5014-8F2D-4B6E-8DED-7E807CE1AE70}" type="slidenum">
              <a:rPr lang="en-US" smtClean="0"/>
              <a:pPr/>
              <a:t>54</a:t>
            </a:fld>
            <a:endParaRPr lang="en-US"/>
          </a:p>
        </p:txBody>
      </p:sp>
    </p:spTree>
    <p:extLst>
      <p:ext uri="{BB962C8B-B14F-4D97-AF65-F5344CB8AC3E}">
        <p14:creationId xmlns:p14="http://schemas.microsoft.com/office/powerpoint/2010/main" val="2154899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3F5014-8F2D-4B6E-8DED-7E807CE1AE70}" type="slidenum">
              <a:rPr lang="en-US" smtClean="0"/>
              <a:pPr/>
              <a:t>4</a:t>
            </a:fld>
            <a:endParaRPr lang="en-US"/>
          </a:p>
        </p:txBody>
      </p:sp>
    </p:spTree>
    <p:extLst>
      <p:ext uri="{BB962C8B-B14F-4D97-AF65-F5344CB8AC3E}">
        <p14:creationId xmlns:p14="http://schemas.microsoft.com/office/powerpoint/2010/main" val="1138673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3F5014-8F2D-4B6E-8DED-7E807CE1AE70}" type="slidenum">
              <a:rPr lang="en-US" smtClean="0"/>
              <a:pPr/>
              <a:t>5</a:t>
            </a:fld>
            <a:endParaRPr lang="en-US"/>
          </a:p>
        </p:txBody>
      </p:sp>
    </p:spTree>
    <p:extLst>
      <p:ext uri="{BB962C8B-B14F-4D97-AF65-F5344CB8AC3E}">
        <p14:creationId xmlns:p14="http://schemas.microsoft.com/office/powerpoint/2010/main" val="1729552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3F5014-8F2D-4B6E-8DED-7E807CE1AE70}" type="slidenum">
              <a:rPr lang="en-US" smtClean="0"/>
              <a:pPr/>
              <a:t>6</a:t>
            </a:fld>
            <a:endParaRPr lang="en-US"/>
          </a:p>
        </p:txBody>
      </p:sp>
    </p:spTree>
    <p:extLst>
      <p:ext uri="{BB962C8B-B14F-4D97-AF65-F5344CB8AC3E}">
        <p14:creationId xmlns:p14="http://schemas.microsoft.com/office/powerpoint/2010/main" val="3903844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3F5014-8F2D-4B6E-8DED-7E807CE1AE70}" type="slidenum">
              <a:rPr lang="en-US" smtClean="0"/>
              <a:pPr/>
              <a:t>7</a:t>
            </a:fld>
            <a:endParaRPr lang="en-US"/>
          </a:p>
        </p:txBody>
      </p:sp>
    </p:spTree>
    <p:extLst>
      <p:ext uri="{BB962C8B-B14F-4D97-AF65-F5344CB8AC3E}">
        <p14:creationId xmlns:p14="http://schemas.microsoft.com/office/powerpoint/2010/main" val="3696994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3F5014-8F2D-4B6E-8DED-7E807CE1AE70}" type="slidenum">
              <a:rPr lang="en-US" smtClean="0"/>
              <a:pPr/>
              <a:t>8</a:t>
            </a:fld>
            <a:endParaRPr lang="en-US"/>
          </a:p>
        </p:txBody>
      </p:sp>
    </p:spTree>
    <p:extLst>
      <p:ext uri="{BB962C8B-B14F-4D97-AF65-F5344CB8AC3E}">
        <p14:creationId xmlns:p14="http://schemas.microsoft.com/office/powerpoint/2010/main" val="3095550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Picture yourself walking through an uninhabited jungle.  You won’t find a newspaper or DVD to write information on.  Why?  They do not occur naturally and if they were there, they would break down.  DNA is far more complex that a piece of paper.  Oxygen</a:t>
            </a:r>
            <a:r>
              <a:rPr lang="en-US" baseline="0" dirty="0"/>
              <a:t> is the enemy of DNA.</a:t>
            </a:r>
            <a:br>
              <a:rPr lang="en-US" baseline="0" dirty="0"/>
            </a:br>
            <a:r>
              <a:rPr lang="en-US" baseline="0" dirty="0"/>
              <a:t>A nail will rust if left outside – this is a destructive process due to oxidation.</a:t>
            </a:r>
            <a:br>
              <a:rPr lang="en-US" baseline="0" dirty="0"/>
            </a:br>
            <a:r>
              <a:rPr lang="en-US" baseline="0" dirty="0"/>
              <a:t>The same thing will happen to DNA, destroying its information.  DNA needs</a:t>
            </a:r>
            <a:r>
              <a:rPr lang="en-US" dirty="0"/>
              <a:t> a cell to survive.  Some like to think that RNA came before DNA, but RNA is more easily destroyed than DNA.</a:t>
            </a:r>
          </a:p>
          <a:p>
            <a:endParaRPr lang="en-US" baseline="0" dirty="0"/>
          </a:p>
          <a:p>
            <a:r>
              <a:rPr lang="en-US" baseline="0" dirty="0"/>
              <a:t>A recent finding by Penn State is that an ancient rock layer shows that the early atmosphere contained oxygen.</a:t>
            </a:r>
          </a:p>
          <a:p>
            <a:endParaRPr lang="en-US" dirty="0"/>
          </a:p>
          <a:p>
            <a:r>
              <a:rPr lang="en-US" dirty="0">
                <a:hlinkClick r:id="rId3"/>
              </a:rPr>
              <a:t>http://news.psu.edu/story/178269/2009/03/24/deep-sea-rocks-point-early-oxygen-earth</a:t>
            </a:r>
            <a:r>
              <a:rPr lang="en-US" dirty="0"/>
              <a:t>        Penn State News</a:t>
            </a:r>
          </a:p>
          <a:p>
            <a:pPr fontAlgn="base"/>
            <a:r>
              <a:rPr lang="en-US" b="1" dirty="0"/>
              <a:t>Deep sea rocks point to early oxygen on earth</a:t>
            </a:r>
          </a:p>
          <a:p>
            <a:pPr fontAlgn="base"/>
            <a:r>
              <a:rPr lang="en-US" b="1" dirty="0"/>
              <a:t>March 24, 2009</a:t>
            </a:r>
          </a:p>
          <a:p>
            <a:pPr fontAlgn="base"/>
            <a:r>
              <a:rPr lang="en-US" dirty="0"/>
              <a:t>University Park, Pa. -- Red jasper cored from layers 3.46 billion years old suggests that not only did the oceans contain abundant oxygen then, but that the atmosphere was as oxygen rich as it is today, according to geologists.</a:t>
            </a:r>
          </a:p>
          <a:p>
            <a:endParaRPr lang="en-US" dirty="0"/>
          </a:p>
        </p:txBody>
      </p:sp>
      <p:sp>
        <p:nvSpPr>
          <p:cNvPr id="4" name="Slide Number Placeholder 3"/>
          <p:cNvSpPr>
            <a:spLocks noGrp="1"/>
          </p:cNvSpPr>
          <p:nvPr>
            <p:ph type="sldNum" sz="quarter" idx="10"/>
          </p:nvPr>
        </p:nvSpPr>
        <p:spPr/>
        <p:txBody>
          <a:bodyPr/>
          <a:lstStyle/>
          <a:p>
            <a:fld id="{3C3F5014-8F2D-4B6E-8DED-7E807CE1AE70}" type="slidenum">
              <a:rPr lang="en-US" smtClean="0"/>
              <a:pPr/>
              <a:t>12</a:t>
            </a:fld>
            <a:endParaRPr lang="en-US"/>
          </a:p>
        </p:txBody>
      </p:sp>
    </p:spTree>
    <p:extLst>
      <p:ext uri="{BB962C8B-B14F-4D97-AF65-F5344CB8AC3E}">
        <p14:creationId xmlns:p14="http://schemas.microsoft.com/office/powerpoint/2010/main" val="2108115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file:///C:\InfoByChance\ChainBreakOneLink.avi" TargetMode="External"/><Relationship Id="rId1" Type="http://schemas.microsoft.com/office/2007/relationships/media" Target="file:///C:\InfoByChance\ChainBreakOneLink.avi" TargetMode="External"/><Relationship Id="rId5" Type="http://schemas.openxmlformats.org/officeDocument/2006/relationships/image" Target="../media/image5.wmf"/><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video" Target="file:///C:\InfoByChance\Chain%20Break%20Ball%20Falls.mpg" TargetMode="External"/><Relationship Id="rId4" Type="http://schemas.openxmlformats.org/officeDocument/2006/relationships/image" Target="../media/image5.w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1">
          <a:gsLst>
            <a:gs pos="0">
              <a:schemeClr val="bg1">
                <a:shade val="100000"/>
                <a:satMod val="150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8F6BCBE8-30B0-4476-8762-9236B142003A}" type="datetimeFigureOut">
              <a:rPr lang="en-US" smtClean="0"/>
              <a:pPr/>
              <a:t>11/4/2017</a:t>
            </a:fld>
            <a:endParaRPr lang="en-US" sz="1100" dirty="0">
              <a:solidFill>
                <a:schemeClr val="tx2"/>
              </a:solidFill>
            </a:endParaRPr>
          </a:p>
        </p:txBody>
      </p:sp>
      <p:sp>
        <p:nvSpPr>
          <p:cNvPr id="17" name="Footer Placeholder 16"/>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29" name="Slide Number Placeholder 28"/>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latin typeface="Arial" pitchFamily="34" charset="0"/>
                <a:cs typeface="Arial" pitchFamily="34" charset="0"/>
              </a:defRPr>
            </a:lvl1pPr>
            <a:extLst/>
          </a:lstStyle>
          <a:p>
            <a:r>
              <a:rPr kumimoji="0" lang="en-US" dirty="0"/>
              <a:t>Click to edit Master title style</a:t>
            </a:r>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baseline="0">
                <a:solidFill>
                  <a:schemeClr val="tx1"/>
                </a:solidFill>
                <a:latin typeface="Arial"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a:t>Click to edit Master title style</a:t>
            </a:r>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F6BCBE8-30B0-4476-8762-9236B142003A}" type="datetimeFigureOut">
              <a:rPr lang="en-US" smtClean="0"/>
              <a:pPr/>
              <a:t>11/4/2017</a:t>
            </a:fld>
            <a:endParaRPr lang="en-US" sz="1100" dirty="0">
              <a:solidFill>
                <a:schemeClr val="tx2"/>
              </a:solidFill>
            </a:endParaRPr>
          </a:p>
        </p:txBody>
      </p:sp>
      <p:sp>
        <p:nvSpPr>
          <p:cNvPr id="6" name="Footer Placeholder 5"/>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a:t>Click to edit Master title style</a:t>
            </a:r>
          </a:p>
        </p:txBody>
      </p:sp>
      <p:sp>
        <p:nvSpPr>
          <p:cNvPr id="3" name="Picture Placeholder 2"/>
          <p:cNvSpPr>
            <a:spLocks noGrp="1"/>
          </p:cNvSpPr>
          <p:nvPr>
            <p:ph type="pic" idx="1"/>
          </p:nvPr>
        </p:nvSpPr>
        <p:spPr>
          <a:xfrm>
            <a:off x="685800" y="1905000"/>
            <a:ext cx="3352800" cy="4953000"/>
          </a:xfrm>
          <a:solidFill>
            <a:schemeClr val="bg2"/>
          </a:solidFill>
        </p:spPr>
        <p:txBody>
          <a:bodyPr/>
          <a:lstStyle>
            <a:lvl1pPr marL="0" indent="0">
              <a:buNone/>
              <a:defRPr sz="3200"/>
            </a:lvl1pPr>
            <a:extLst/>
          </a:lstStyle>
          <a:p>
            <a:r>
              <a:rPr kumimoji="0" lang="en-US" dirty="0"/>
              <a:t>Click icon to add picture</a:t>
            </a:r>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p>
            <a:fld id="{8F6BCBE8-30B0-4476-8762-9236B142003A}" type="datetimeFigureOut">
              <a:rPr lang="en-US" smtClean="0"/>
              <a:pPr/>
              <a:t>11/4/2017</a:t>
            </a:fld>
            <a:endParaRPr lang="en-US" sz="1100" dirty="0">
              <a:solidFill>
                <a:schemeClr val="tx2"/>
              </a:solidFill>
            </a:endParaRPr>
          </a:p>
        </p:txBody>
      </p:sp>
      <p:sp>
        <p:nvSpPr>
          <p:cNvPr id="6" name="Footer Placeholder 5"/>
          <p:cNvSpPr>
            <a:spLocks noGrp="1"/>
          </p:cNvSpPr>
          <p:nvPr>
            <p:ph type="ftr" sz="quarter" idx="11"/>
          </p:nvPr>
        </p:nvSpPr>
        <p:spPr>
          <a:xfrm>
            <a:off x="914400" y="55499"/>
            <a:ext cx="5562600" cy="365125"/>
          </a:xfrm>
        </p:spPr>
        <p:txBody>
          <a:bodyPr/>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a:xfrm>
            <a:off x="8610600" y="55499"/>
            <a:ext cx="457200" cy="365125"/>
          </a:xfrm>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F6BCBE8-30B0-4476-8762-9236B142003A}" type="datetimeFigureOut">
              <a:rPr lang="en-US" smtClean="0"/>
              <a:pPr/>
              <a:t>11/4/2017</a:t>
            </a:fld>
            <a:endParaRPr lang="en-US" sz="1100" dirty="0">
              <a:solidFill>
                <a:schemeClr val="tx2"/>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kumimoji="0" lang="en-US"/>
              <a:t>Click to edit Master title style</a:t>
            </a:r>
          </a:p>
        </p:txBody>
      </p:sp>
      <p:sp>
        <p:nvSpPr>
          <p:cNvPr id="3" name="Vertical Text Placeholder 2"/>
          <p:cNvSpPr>
            <a:spLocks noGrp="1"/>
          </p:cNvSpPr>
          <p:nvPr>
            <p:ph type="body" orient="vert" idx="1"/>
          </p:nvPr>
        </p:nvSpPr>
        <p:spPr>
          <a:xfrm>
            <a:off x="609600" y="274639"/>
            <a:ext cx="5867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F6BCBE8-30B0-4476-8762-9236B142003A}" type="datetimeFigureOut">
              <a:rPr lang="en-US" smtClean="0"/>
              <a:pPr/>
              <a:t>11/4/2017</a:t>
            </a:fld>
            <a:endParaRPr lang="en-US" sz="1100" dirty="0">
              <a:solidFill>
                <a:schemeClr val="tx2"/>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rotWithShape="1">
          <a:gsLst>
            <a:gs pos="0">
              <a:schemeClr val="bg1">
                <a:shade val="100000"/>
                <a:satMod val="150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extLst/>
          </a:lstStyle>
          <a:p>
            <a:r>
              <a:rPr kumimoji="0" lang="en-US" dirty="0"/>
              <a:t>Click to edit Master title style</a:t>
            </a:r>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p:txBody>
          <a:bodyPr/>
          <a:lstStyle/>
          <a:p>
            <a:fld id="{8F6BCBE8-30B0-4476-8762-9236B142003A}" type="datetimeFigureOut">
              <a:rPr lang="en-US" smtClean="0"/>
              <a:pPr/>
              <a:t>11/4/2017</a:t>
            </a:fld>
            <a:endParaRPr lang="en-US" sz="1100" dirty="0">
              <a:solidFill>
                <a:schemeClr val="tx2"/>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gradFill rotWithShape="1">
          <a:gsLst>
            <a:gs pos="0">
              <a:schemeClr val="bg1">
                <a:shade val="100000"/>
                <a:satMod val="150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6BCBE8-30B0-4476-8762-9236B142003A}" type="datetimeFigureOut">
              <a:rPr lang="en-US" smtClean="0"/>
              <a:pPr/>
              <a:t>11/4/2017</a:t>
            </a:fld>
            <a:endParaRPr lang="en-US" sz="1100" dirty="0">
              <a:solidFill>
                <a:schemeClr val="tx2"/>
              </a:solidFill>
            </a:endParaRPr>
          </a:p>
        </p:txBody>
      </p:sp>
      <p:sp>
        <p:nvSpPr>
          <p:cNvPr id="4" name="Footer Placeholder 3"/>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5" name="Slide Number Placeholder 4"/>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extLst>
      <p:ext uri="{BB962C8B-B14F-4D97-AF65-F5344CB8AC3E}">
        <p14:creationId xmlns:p14="http://schemas.microsoft.com/office/powerpoint/2010/main" val="4235468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8F6BCBE8-30B0-4476-8762-9236B142003A}" type="datetimeFigureOut">
              <a:rPr lang="en-US" smtClean="0"/>
              <a:pPr/>
              <a:t>11/4/2017</a:t>
            </a:fld>
            <a:endParaRPr lang="en-US" sz="1100" dirty="0">
              <a:solidFill>
                <a:schemeClr val="tx2"/>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a:t>Click to edit Master title style</a:t>
            </a:r>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kumimoji="0" lang="en-US"/>
              <a:t>Click to edit Master title style</a:t>
            </a:r>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F6BCBE8-30B0-4476-8762-9236B142003A}" type="datetimeFigureOut">
              <a:rPr lang="en-US" smtClean="0"/>
              <a:pPr/>
              <a:t>11/4/2017</a:t>
            </a:fld>
            <a:endParaRPr lang="en-US" sz="1100" dirty="0">
              <a:solidFill>
                <a:schemeClr val="tx2"/>
              </a:solidFill>
            </a:endParaRPr>
          </a:p>
        </p:txBody>
      </p:sp>
      <p:sp>
        <p:nvSpPr>
          <p:cNvPr id="6" name="Footer Placeholder 5"/>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a:t>Click to edit Master title style</a:t>
            </a:r>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8F6BCBE8-30B0-4476-8762-9236B142003A}" type="datetimeFigureOut">
              <a:rPr lang="en-US" smtClean="0"/>
              <a:pPr/>
              <a:t>11/4/2017</a:t>
            </a:fld>
            <a:endParaRPr lang="en-US" sz="1100" dirty="0">
              <a:solidFill>
                <a:schemeClr val="tx2"/>
              </a:solidFill>
            </a:endParaRPr>
          </a:p>
        </p:txBody>
      </p:sp>
      <p:sp>
        <p:nvSpPr>
          <p:cNvPr id="8" name="Footer Placeholder 7"/>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9" name="Slide Number Placeholder 8"/>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29000" y="228600"/>
            <a:ext cx="4495800" cy="685800"/>
          </a:xfrm>
        </p:spPr>
        <p:txBody>
          <a:bodyPr/>
          <a:lstStyle>
            <a:lvl1pPr>
              <a:defRPr sz="4000" cap="none" baseline="0"/>
            </a:lvl1pPr>
            <a:extLst/>
          </a:lstStyle>
          <a:p>
            <a:endParaRPr kumimoji="0" lang="en-US" dirty="0"/>
          </a:p>
        </p:txBody>
      </p:sp>
      <p:sp>
        <p:nvSpPr>
          <p:cNvPr id="3" name="Date Placeholder 2"/>
          <p:cNvSpPr>
            <a:spLocks noGrp="1"/>
          </p:cNvSpPr>
          <p:nvPr>
            <p:ph type="dt" sz="half" idx="10"/>
          </p:nvPr>
        </p:nvSpPr>
        <p:spPr/>
        <p:txBody>
          <a:bodyPr/>
          <a:lstStyle/>
          <a:p>
            <a:fld id="{8F6BCBE8-30B0-4476-8762-9236B142003A}" type="datetimeFigureOut">
              <a:rPr lang="en-US" smtClean="0"/>
              <a:pPr/>
              <a:t>11/4/2017</a:t>
            </a:fld>
            <a:endParaRPr lang="en-US" sz="1100" dirty="0">
              <a:solidFill>
                <a:schemeClr val="tx2"/>
              </a:solidFill>
            </a:endParaRPr>
          </a:p>
        </p:txBody>
      </p:sp>
      <p:sp>
        <p:nvSpPr>
          <p:cNvPr id="4" name="Footer Placeholder 3"/>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5" name="Slide Number Placeholder 4"/>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pic>
        <p:nvPicPr>
          <p:cNvPr id="6" name="Picture 5" descr="NumberedChainWithTrashCanUnderneath.jpg"/>
          <p:cNvPicPr>
            <a:picLocks noChangeAspect="1"/>
          </p:cNvPicPr>
          <p:nvPr userDrawn="1"/>
        </p:nvPicPr>
        <p:blipFill>
          <a:blip r:embed="rId2" cstate="print"/>
          <a:stretch>
            <a:fillRect/>
          </a:stretch>
        </p:blipFill>
        <p:spPr>
          <a:xfrm>
            <a:off x="1143000" y="0"/>
            <a:ext cx="1904999" cy="6858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hainBreak 1 Link">
    <p:spTree>
      <p:nvGrpSpPr>
        <p:cNvPr id="1" name=""/>
        <p:cNvGrpSpPr/>
        <p:nvPr/>
      </p:nvGrpSpPr>
      <p:grpSpPr>
        <a:xfrm>
          <a:off x="0" y="0"/>
          <a:ext cx="0" cy="0"/>
          <a:chOff x="0" y="0"/>
          <a:chExt cx="0" cy="0"/>
        </a:xfrm>
      </p:grpSpPr>
      <p:pic>
        <p:nvPicPr>
          <p:cNvPr id="5" name="ChainBreakOneLink.avi">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4" cstate="print"/>
          <a:stretch>
            <a:fillRect/>
          </a:stretch>
        </p:blipFill>
        <p:spPr>
          <a:xfrm>
            <a:off x="0" y="1600200"/>
            <a:ext cx="4680155" cy="3581400"/>
          </a:xfrm>
          <a:prstGeom prst="rect">
            <a:avLst/>
          </a:prstGeom>
        </p:spPr>
      </p:pic>
      <p:pic>
        <p:nvPicPr>
          <p:cNvPr id="1026" name="Picture 2" descr="C:\Users\John\AppData\Local\Microsoft\Windows\Temporary Internet Files\Content.IE5\9RE0T43V\MC900116354[1].wmf"/>
          <p:cNvPicPr>
            <a:picLocks noChangeAspect="1" noChangeArrowheads="1"/>
          </p:cNvPicPr>
          <p:nvPr userDrawn="1"/>
        </p:nvPicPr>
        <p:blipFill>
          <a:blip r:embed="rId5" cstate="print"/>
          <a:srcRect/>
          <a:stretch>
            <a:fillRect/>
          </a:stretch>
        </p:blipFill>
        <p:spPr bwMode="auto">
          <a:xfrm>
            <a:off x="7162800" y="152400"/>
            <a:ext cx="1776679" cy="886054"/>
          </a:xfrm>
          <a:prstGeom prst="rect">
            <a:avLst/>
          </a:prstGeom>
          <a:noFill/>
        </p:spPr>
      </p:pic>
      <p:sp>
        <p:nvSpPr>
          <p:cNvPr id="10" name="Text Placeholder 9"/>
          <p:cNvSpPr>
            <a:spLocks noGrp="1"/>
          </p:cNvSpPr>
          <p:nvPr>
            <p:ph type="body" sz="quarter" idx="10"/>
          </p:nvPr>
        </p:nvSpPr>
        <p:spPr>
          <a:xfrm>
            <a:off x="4724400" y="2209800"/>
            <a:ext cx="4419600" cy="2514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3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hainBreaksBallFalls">
    <p:spTree>
      <p:nvGrpSpPr>
        <p:cNvPr id="1" name=""/>
        <p:cNvGrpSpPr/>
        <p:nvPr/>
      </p:nvGrpSpPr>
      <p:grpSpPr>
        <a:xfrm>
          <a:off x="0" y="0"/>
          <a:ext cx="0" cy="0"/>
          <a:chOff x="0" y="0"/>
          <a:chExt cx="0" cy="0"/>
        </a:xfrm>
      </p:grpSpPr>
      <p:pic>
        <p:nvPicPr>
          <p:cNvPr id="7" name="Chain Break Ball Falls.mpg">
            <a:hlinkClick r:id="" action="ppaction://media"/>
          </p:cNvPr>
          <p:cNvPicPr>
            <a:picLocks noRot="1" noChangeAspect="1"/>
          </p:cNvPicPr>
          <p:nvPr userDrawn="1">
            <a:videoFile r:link="rId1"/>
          </p:nvPr>
        </p:nvPicPr>
        <p:blipFill rotWithShape="1">
          <a:blip r:embed="rId3" cstate="print"/>
          <a:srcRect r="68940"/>
          <a:stretch/>
        </p:blipFill>
        <p:spPr>
          <a:xfrm>
            <a:off x="4038600" y="-4572000"/>
            <a:ext cx="8686800" cy="15572678"/>
          </a:xfrm>
          <a:prstGeom prst="rect">
            <a:avLst/>
          </a:prstGeom>
        </p:spPr>
      </p:pic>
      <p:sp>
        <p:nvSpPr>
          <p:cNvPr id="10" name="Text Placeholder 9"/>
          <p:cNvSpPr>
            <a:spLocks noGrp="1"/>
          </p:cNvSpPr>
          <p:nvPr>
            <p:ph type="body" sz="quarter" idx="10"/>
          </p:nvPr>
        </p:nvSpPr>
        <p:spPr>
          <a:xfrm>
            <a:off x="228600" y="1219200"/>
            <a:ext cx="3657600" cy="350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26" name="Picture 2" descr="C:\Users\John\AppData\Local\Microsoft\Windows\Temporary Internet Files\Content.IE5\9RE0T43V\MC900116354[1].wmf"/>
          <p:cNvPicPr>
            <a:picLocks noChangeAspect="1" noChangeArrowheads="1"/>
          </p:cNvPicPr>
          <p:nvPr userDrawn="1"/>
        </p:nvPicPr>
        <p:blipFill>
          <a:blip r:embed="rId4" cstate="print"/>
          <a:srcRect/>
          <a:stretch>
            <a:fillRect/>
          </a:stretch>
        </p:blipFill>
        <p:spPr bwMode="auto">
          <a:xfrm>
            <a:off x="7162800" y="152400"/>
            <a:ext cx="1776679" cy="88605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511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bg1">
                <a:shade val="100000"/>
                <a:satMod val="150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p>
            <a:r>
              <a:rPr kumimoji="0" lang="en-US" dirty="0"/>
              <a:t>Click to edit Master title style</a:t>
            </a:r>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8F6BCBE8-30B0-4476-8762-9236B142003A}" type="datetimeFigureOut">
              <a:rPr lang="en-US" smtClean="0"/>
              <a:pPr/>
              <a:t>11/4/2017</a:t>
            </a:fld>
            <a:endParaRPr lang="en-US" sz="1100" dirty="0">
              <a:solidFill>
                <a:schemeClr val="tx2"/>
              </a:solidFill>
            </a:endParaRPr>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pPr algn="r" eaLnBrk="1" latinLnBrk="0" hangingPunct="1"/>
            <a:endParaRPr kumimoji="0" lang="en-US" sz="1100" dirty="0">
              <a:solidFill>
                <a:schemeClr val="tx2"/>
              </a:solidFill>
            </a:endParaRPr>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pic>
        <p:nvPicPr>
          <p:cNvPr id="18" name="Content Placeholder 3"/>
          <p:cNvPicPr>
            <a:picLocks/>
          </p:cNvPicPr>
          <p:nvPr userDrawn="1"/>
        </p:nvPicPr>
        <p:blipFill>
          <a:blip r:embed="rId15" cstate="print"/>
          <a:srcRect/>
          <a:stretch>
            <a:fillRect/>
          </a:stretch>
        </p:blipFill>
        <p:spPr bwMode="auto">
          <a:xfrm>
            <a:off x="7772400" y="117436"/>
            <a:ext cx="1219200" cy="720764"/>
          </a:xfrm>
          <a:prstGeom prst="rect">
            <a:avLst/>
          </a:prstGeom>
          <a:noFill/>
          <a:ln w="9525">
            <a:noFill/>
            <a:miter lim="800000"/>
            <a:headEnd/>
            <a:tailEnd/>
          </a:ln>
        </p:spPr>
      </p:pic>
    </p:spTree>
  </p:cSld>
  <p:clrMap bg1="dk1" tx1="lt1" bg2="dk2" tx2="lt2" accent1="accent1" accent2="accent2" accent3="accent3" accent4="accent4" accent5="accent5" accent6="accent6" hlink="hlink" folHlink="folHlink"/>
  <p:sldLayoutIdLst>
    <p:sldLayoutId id="2147484045" r:id="rId1"/>
    <p:sldLayoutId id="2147484046" r:id="rId2"/>
    <p:sldLayoutId id="2147484057" r:id="rId3"/>
    <p:sldLayoutId id="2147484047" r:id="rId4"/>
    <p:sldLayoutId id="2147484048" r:id="rId5"/>
    <p:sldLayoutId id="2147484049" r:id="rId6"/>
    <p:sldLayoutId id="2147484050" r:id="rId7"/>
    <p:sldLayoutId id="2147484051" r:id="rId8"/>
    <p:sldLayoutId id="2147484056" r:id="rId9"/>
    <p:sldLayoutId id="2147484052" r:id="rId10"/>
    <p:sldLayoutId id="2147484053" r:id="rId11"/>
    <p:sldLayoutId id="2147484054" r:id="rId12"/>
    <p:sldLayoutId id="2147484055" r:id="rId13"/>
  </p:sldLayoutIdLst>
  <p:txStyles>
    <p:titleStyle>
      <a:lvl1pPr algn="l" rtl="0" eaLnBrk="1" latinLnBrk="0" hangingPunct="1">
        <a:spcBef>
          <a:spcPct val="0"/>
        </a:spcBef>
        <a:buNone/>
        <a:defRPr kumimoji="0" sz="4000" kern="1200" spc="-100" baseline="0">
          <a:solidFill>
            <a:schemeClr val="tx2">
              <a:satMod val="200000"/>
            </a:schemeClr>
          </a:solidFill>
          <a:latin typeface="Arial" pitchFamily="34" charset="0"/>
          <a:ea typeface="+mj-ea"/>
          <a:cs typeface="Arial" pitchFamily="34" charset="0"/>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Arial" pitchFamily="34" charset="0"/>
          <a:ea typeface="+mn-ea"/>
          <a:cs typeface="Arial" pitchFamily="34" charset="0"/>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Arial" pitchFamily="34" charset="0"/>
          <a:ea typeface="+mn-ea"/>
          <a:cs typeface="Arial" pitchFamily="34" charset="0"/>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Arial" pitchFamily="34" charset="0"/>
          <a:ea typeface="+mn-ea"/>
          <a:cs typeface="Arial" pitchFamily="34" charset="0"/>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Arial" pitchFamily="34" charset="0"/>
          <a:ea typeface="+mn-ea"/>
          <a:cs typeface="Arial" pitchFamily="34" charset="0"/>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Arial" pitchFamily="34" charset="0"/>
          <a:ea typeface="+mn-ea"/>
          <a:cs typeface="Arial" pitchFamily="34" charset="0"/>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17.png"/><Relationship Id="rId4" Type="http://schemas.openxmlformats.org/officeDocument/2006/relationships/notesSlide" Target="../notesSlides/notesSlide1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InfoByChance\ChainBreakOneLink.avi" TargetMode="External"/><Relationship Id="rId1" Type="http://schemas.microsoft.com/office/2007/relationships/media" Target="file:///C:\InfoByChance\ChainBreakOneLink.avi" TargetMode="External"/><Relationship Id="rId6" Type="http://schemas.openxmlformats.org/officeDocument/2006/relationships/image" Target="../media/image27.jpeg"/><Relationship Id="rId5" Type="http://schemas.openxmlformats.org/officeDocument/2006/relationships/image" Target="../media/image26.wmf"/><Relationship Id="rId4" Type="http://schemas.openxmlformats.org/officeDocument/2006/relationships/image" Target="../media/image25.jpe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3.avi"/><Relationship Id="rId1" Type="http://schemas.openxmlformats.org/officeDocument/2006/relationships/video" Target="NULL" TargetMode="External"/><Relationship Id="rId4" Type="http://schemas.openxmlformats.org/officeDocument/2006/relationships/image" Target="../media/image28.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hyperlink" Target="http://en.wikipedia.org/wiki/Physikalisch-Technische_Bundesanstalt" TargetMode="Externa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952501" y="1173960"/>
            <a:ext cx="7315199" cy="1295400"/>
          </a:xfrm>
          <a:prstGeom prst="rect">
            <a:avLst/>
          </a:prstGeom>
        </p:spPr>
        <p:txBody>
          <a:bodyPr vert="horz" lIns="100584" tIns="45720" anchor="b">
            <a:normAutofit/>
          </a:bodyPr>
          <a:lstStyle>
            <a:lvl1pPr marL="0" indent="0" algn="l" rtl="0" eaLnBrk="1" latinLnBrk="0" hangingPunct="1">
              <a:spcBef>
                <a:spcPts val="0"/>
              </a:spcBef>
              <a:buClr>
                <a:schemeClr val="tx2"/>
              </a:buClr>
              <a:buSzPct val="95000"/>
              <a:buFont typeface="Wingdings"/>
              <a:buNone/>
              <a:defRPr kumimoji="0" sz="2000" kern="1200" baseline="0">
                <a:solidFill>
                  <a:schemeClr val="tx1"/>
                </a:solidFill>
                <a:latin typeface="Arial" pitchFamily="34" charset="0"/>
                <a:ea typeface="+mn-ea"/>
                <a:cs typeface="Arial" pitchFamily="34" charset="0"/>
              </a:defRPr>
            </a:lvl1pPr>
            <a:lvl2pPr marL="457200" indent="0" algn="ctr" rtl="0" eaLnBrk="1" latinLnBrk="0" hangingPunct="1">
              <a:spcBef>
                <a:spcPct val="20000"/>
              </a:spcBef>
              <a:buClr>
                <a:schemeClr val="accent2"/>
              </a:buClr>
              <a:buSzPct val="90000"/>
              <a:buFont typeface="Wingdings"/>
              <a:buNone/>
              <a:defRPr kumimoji="0" sz="2600" kern="1200">
                <a:solidFill>
                  <a:schemeClr val="tx1"/>
                </a:solidFill>
                <a:latin typeface="Arial" pitchFamily="34" charset="0"/>
                <a:ea typeface="+mn-ea"/>
                <a:cs typeface="Arial" pitchFamily="34" charset="0"/>
              </a:defRPr>
            </a:lvl2pPr>
            <a:lvl3pPr marL="914400" indent="0" algn="ctr" rtl="0" eaLnBrk="1" latinLnBrk="0" hangingPunct="1">
              <a:spcBef>
                <a:spcPct val="20000"/>
              </a:spcBef>
              <a:buClr>
                <a:schemeClr val="accent2"/>
              </a:buClr>
              <a:buFont typeface="Wingdings 2"/>
              <a:buNone/>
              <a:defRPr kumimoji="0" sz="2400" kern="1200">
                <a:solidFill>
                  <a:schemeClr val="tx1"/>
                </a:solidFill>
                <a:latin typeface="Arial" pitchFamily="34" charset="0"/>
                <a:ea typeface="+mn-ea"/>
                <a:cs typeface="Arial" pitchFamily="34" charset="0"/>
              </a:defRPr>
            </a:lvl3pPr>
            <a:lvl4pPr marL="1371600" indent="0" algn="ctr" rtl="0" eaLnBrk="1" latinLnBrk="0" hangingPunct="1">
              <a:spcBef>
                <a:spcPct val="20000"/>
              </a:spcBef>
              <a:buClr>
                <a:schemeClr val="accent3"/>
              </a:buClr>
              <a:buFont typeface="Wingdings 3"/>
              <a:buNone/>
              <a:defRPr kumimoji="0" sz="2200" kern="1200">
                <a:solidFill>
                  <a:schemeClr val="tx1"/>
                </a:solidFill>
                <a:latin typeface="Arial" pitchFamily="34" charset="0"/>
                <a:ea typeface="+mn-ea"/>
                <a:cs typeface="Arial" pitchFamily="34" charset="0"/>
              </a:defRPr>
            </a:lvl4pPr>
            <a:lvl5pPr marL="1828800" indent="0" algn="ctr" rtl="0" eaLnBrk="1" latinLnBrk="0" hangingPunct="1">
              <a:spcBef>
                <a:spcPct val="20000"/>
              </a:spcBef>
              <a:buClr>
                <a:schemeClr val="accent3"/>
              </a:buClr>
              <a:buFont typeface="Wingdings 2"/>
              <a:buNone/>
              <a:defRPr kumimoji="0" sz="2000" kern="1200">
                <a:solidFill>
                  <a:schemeClr val="tx1"/>
                </a:solidFill>
                <a:latin typeface="Arial" pitchFamily="34" charset="0"/>
                <a:ea typeface="+mn-ea"/>
                <a:cs typeface="Arial" pitchFamily="34" charset="0"/>
              </a:defRPr>
            </a:lvl5pPr>
            <a:lvl6pPr marL="2286000" indent="0" algn="ctr" rtl="0" eaLnBrk="1" latinLnBrk="0" hangingPunct="1">
              <a:spcBef>
                <a:spcPct val="2000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4"/>
              </a:buClr>
              <a:buFont typeface="Wingdings 2"/>
              <a:buNone/>
              <a:defRPr kumimoji="0" sz="1600" kern="1200">
                <a:solidFill>
                  <a:schemeClr val="tx1"/>
                </a:solidFill>
                <a:latin typeface="+mn-lt"/>
                <a:ea typeface="+mn-ea"/>
                <a:cs typeface="+mn-cs"/>
              </a:defRPr>
            </a:lvl7pPr>
            <a:lvl8pPr marL="3200400" indent="0" algn="ctr" rtl="0" eaLnBrk="1" latinLnBrk="0" hangingPunct="1">
              <a:spcBef>
                <a:spcPct val="20000"/>
              </a:spcBef>
              <a:buClr>
                <a:schemeClr val="accent4"/>
              </a:buClr>
              <a:buFont typeface="Wingdings 2"/>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2"/>
              <a:buNone/>
              <a:defRPr kumimoji="0" sz="1600" kern="1200">
                <a:solidFill>
                  <a:schemeClr val="tx1"/>
                </a:solidFill>
                <a:latin typeface="+mn-lt"/>
                <a:ea typeface="+mn-ea"/>
                <a:cs typeface="+mn-cs"/>
              </a:defRPr>
            </a:lvl9pPr>
            <a:extLst/>
          </a:lstStyle>
          <a:p>
            <a:pPr marL="68580" algn="ctr"/>
            <a:r>
              <a:rPr lang="en-US" sz="3600" dirty="0">
                <a:solidFill>
                  <a:schemeClr val="accent4">
                    <a:lumMod val="60000"/>
                    <a:lumOff val="40000"/>
                  </a:schemeClr>
                </a:solidFill>
              </a:rPr>
              <a:t>Are You an Accident of Nature?</a:t>
            </a:r>
          </a:p>
          <a:p>
            <a:pPr marL="68580" lvl="0" algn="ctr"/>
            <a:r>
              <a:rPr lang="en-US" sz="3600" dirty="0">
                <a:solidFill>
                  <a:schemeClr val="accent4">
                    <a:lumMod val="60000"/>
                    <a:lumOff val="40000"/>
                  </a:schemeClr>
                </a:solidFill>
              </a:rPr>
              <a:t>Part 7</a:t>
            </a:r>
          </a:p>
        </p:txBody>
      </p:sp>
      <p:sp>
        <p:nvSpPr>
          <p:cNvPr id="7" name="Subtitle 2"/>
          <p:cNvSpPr txBox="1">
            <a:spLocks/>
          </p:cNvSpPr>
          <p:nvPr/>
        </p:nvSpPr>
        <p:spPr>
          <a:xfrm>
            <a:off x="1314451" y="3352800"/>
            <a:ext cx="6591299" cy="1143000"/>
          </a:xfrm>
          <a:prstGeom prst="rect">
            <a:avLst/>
          </a:prstGeom>
        </p:spPr>
        <p:txBody>
          <a:bodyPr vert="horz" lIns="100584" tIns="45720" anchor="b">
            <a:noAutofit/>
          </a:bodyPr>
          <a:lstStyle/>
          <a:p>
            <a:pPr marL="0" marR="0" lvl="0" indent="0" algn="ctr" defTabSz="914400" rtl="0" eaLnBrk="1" fontAlgn="auto" latinLnBrk="0" hangingPunct="1">
              <a:lnSpc>
                <a:spcPct val="100000"/>
              </a:lnSpc>
              <a:spcBef>
                <a:spcPts val="0"/>
              </a:spcBef>
              <a:spcAft>
                <a:spcPts val="0"/>
              </a:spcAft>
              <a:buClr>
                <a:schemeClr val="tx2"/>
              </a:buClr>
              <a:buSzPct val="95000"/>
              <a:buFont typeface="Wingdings"/>
              <a:buNone/>
              <a:tabLst/>
              <a:defRPr/>
            </a:pPr>
            <a:r>
              <a:rPr kumimoji="0" lang="en-US" sz="3600" b="1" i="0" strike="noStrike" kern="1200" spc="0" normalizeH="0" noProof="0" dirty="0">
                <a:ln>
                  <a:noFill/>
                </a:ln>
                <a:solidFill>
                  <a:schemeClr val="tx1"/>
                </a:solidFill>
                <a:effectLst/>
                <a:uLnTx/>
                <a:uFillTx/>
                <a:latin typeface="Arial" panose="020B0604020202020204" pitchFamily="34" charset="0"/>
                <a:cs typeface="Arial" panose="020B0604020202020204" pitchFamily="34" charset="0"/>
              </a:rPr>
              <a:t>No Information </a:t>
            </a:r>
            <a:r>
              <a:rPr lang="en-US" sz="3600" b="1" dirty="0">
                <a:latin typeface="Arial" panose="020B0604020202020204" pitchFamily="34" charset="0"/>
                <a:cs typeface="Arial" panose="020B0604020202020204" pitchFamily="34" charset="0"/>
              </a:rPr>
              <a:t>b</a:t>
            </a:r>
            <a:r>
              <a:rPr kumimoji="0" lang="en-US" sz="3600" b="1" i="0" strike="noStrike" kern="1200" spc="0" normalizeH="0" noProof="0" dirty="0">
                <a:ln>
                  <a:noFill/>
                </a:ln>
                <a:solidFill>
                  <a:schemeClr val="tx1"/>
                </a:solidFill>
                <a:effectLst/>
                <a:uLnTx/>
                <a:uFillTx/>
                <a:latin typeface="Arial" panose="020B0604020202020204" pitchFamily="34" charset="0"/>
                <a:cs typeface="Arial" panose="020B0604020202020204" pitchFamily="34" charset="0"/>
              </a:rPr>
              <a:t>y </a:t>
            </a:r>
            <a:r>
              <a:rPr lang="en-US" sz="3600" b="1" noProof="0" dirty="0">
                <a:latin typeface="Arial" panose="020B0604020202020204" pitchFamily="34" charset="0"/>
                <a:cs typeface="Arial" panose="020B0604020202020204" pitchFamily="34" charset="0"/>
              </a:rPr>
              <a:t>C</a:t>
            </a:r>
            <a:r>
              <a:rPr kumimoji="0" lang="en-US" sz="3600" b="1" i="0" strike="noStrike" kern="1200" spc="0" normalizeH="0" noProof="0" dirty="0">
                <a:ln>
                  <a:noFill/>
                </a:ln>
                <a:solidFill>
                  <a:schemeClr val="tx1"/>
                </a:solidFill>
                <a:effectLst/>
                <a:uLnTx/>
                <a:uFillTx/>
                <a:latin typeface="Arial" panose="020B0604020202020204" pitchFamily="34" charset="0"/>
                <a:cs typeface="Arial" panose="020B0604020202020204" pitchFamily="34" charset="0"/>
              </a:rPr>
              <a:t>hance -</a:t>
            </a:r>
          </a:p>
          <a:p>
            <a:pPr marL="0" marR="0" lvl="0" indent="0" algn="ctr" defTabSz="914400" rtl="0" eaLnBrk="1" fontAlgn="auto" latinLnBrk="0" hangingPunct="1">
              <a:lnSpc>
                <a:spcPct val="100000"/>
              </a:lnSpc>
              <a:spcBef>
                <a:spcPts val="0"/>
              </a:spcBef>
              <a:spcAft>
                <a:spcPts val="0"/>
              </a:spcAft>
              <a:buClr>
                <a:schemeClr val="tx2"/>
              </a:buClr>
              <a:buSzPct val="95000"/>
              <a:buFont typeface="Wingdings"/>
              <a:buNone/>
              <a:tabLst/>
              <a:defRPr/>
            </a:pPr>
            <a:r>
              <a:rPr kumimoji="0" lang="en-US" sz="3600" b="1" i="0" strike="noStrike" kern="1200" spc="0" normalizeH="0" noProof="0" dirty="0">
                <a:ln>
                  <a:noFill/>
                </a:ln>
                <a:solidFill>
                  <a:schemeClr val="tx1"/>
                </a:solidFill>
                <a:effectLst/>
                <a:uLnTx/>
                <a:uFillTx/>
                <a:latin typeface="Arial" panose="020B0604020202020204" pitchFamily="34" charset="0"/>
                <a:cs typeface="Arial" panose="020B0604020202020204" pitchFamily="34" charset="0"/>
              </a:rPr>
              <a:t>Common Sense</a:t>
            </a:r>
          </a:p>
        </p:txBody>
      </p:sp>
    </p:spTree>
    <p:extLst>
      <p:ext uri="{BB962C8B-B14F-4D97-AF65-F5344CB8AC3E}">
        <p14:creationId xmlns:p14="http://schemas.microsoft.com/office/powerpoint/2010/main" val="3715232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512064"/>
            <a:ext cx="6019800" cy="914400"/>
          </a:xfrm>
        </p:spPr>
        <p:txBody>
          <a:bodyPr/>
          <a:lstStyle/>
          <a:p>
            <a:r>
              <a:rPr lang="en-US" dirty="0"/>
              <a:t>Life’s Information Chain</a:t>
            </a:r>
          </a:p>
        </p:txBody>
      </p:sp>
      <p:pic>
        <p:nvPicPr>
          <p:cNvPr id="4" name="Content Placeholder 3" descr="NumberedChainWithTrashCanUnderneath.jpg"/>
          <p:cNvPicPr>
            <a:picLocks noGrp="1" noChangeAspect="1"/>
          </p:cNvPicPr>
          <p:nvPr>
            <p:ph idx="1"/>
          </p:nvPr>
        </p:nvPicPr>
        <p:blipFill>
          <a:blip r:embed="rId2" cstate="print"/>
          <a:stretch>
            <a:fillRect/>
          </a:stretch>
        </p:blipFill>
        <p:spPr>
          <a:xfrm>
            <a:off x="609600" y="121921"/>
            <a:ext cx="1828800" cy="6583679"/>
          </a:xfrm>
        </p:spPr>
      </p:pic>
      <p:sp>
        <p:nvSpPr>
          <p:cNvPr id="5" name="TextBox 4"/>
          <p:cNvSpPr txBox="1"/>
          <p:nvPr/>
        </p:nvSpPr>
        <p:spPr>
          <a:xfrm>
            <a:off x="2819400" y="2362200"/>
            <a:ext cx="5715000" cy="1905000"/>
          </a:xfrm>
          <a:prstGeom prst="rect">
            <a:avLst/>
          </a:prstGeom>
        </p:spPr>
        <p:txBody>
          <a:bodyPr vert="horz" wrap="square" lIns="100584" tIns="45720" rtlCol="0" anchor="b">
            <a:normAutofit/>
          </a:bodyPr>
          <a:lstStyle/>
          <a:p>
            <a:pPr algn="ctr">
              <a:buClr>
                <a:schemeClr val="tx2"/>
              </a:buClr>
              <a:buSzPct val="95000"/>
            </a:pPr>
            <a:r>
              <a:rPr lang="en-US" sz="3600" dirty="0">
                <a:latin typeface="Arial" pitchFamily="34" charset="0"/>
                <a:cs typeface="Arial" pitchFamily="34" charset="0"/>
              </a:rPr>
              <a:t>8 Essential Parts</a:t>
            </a:r>
          </a:p>
          <a:p>
            <a:pPr algn="ctr">
              <a:buClr>
                <a:schemeClr val="tx2"/>
              </a:buClr>
              <a:buSzPct val="95000"/>
            </a:pPr>
            <a:endParaRPr lang="en-US" sz="3600" dirty="0">
              <a:latin typeface="Arial" pitchFamily="34" charset="0"/>
              <a:cs typeface="Arial" pitchFamily="34" charset="0"/>
            </a:endParaRPr>
          </a:p>
          <a:p>
            <a:pPr algn="ctr">
              <a:buClr>
                <a:schemeClr val="tx2"/>
              </a:buClr>
              <a:buSzPct val="95000"/>
            </a:pPr>
            <a:r>
              <a:rPr lang="en-US" sz="3600" dirty="0">
                <a:latin typeface="Arial" pitchFamily="34" charset="0"/>
                <a:cs typeface="Arial" pitchFamily="34" charset="0"/>
              </a:rPr>
              <a:t>None happen by chance</a:t>
            </a:r>
          </a:p>
        </p:txBody>
      </p:sp>
    </p:spTree>
    <p:extLst>
      <p:ext uri="{BB962C8B-B14F-4D97-AF65-F5344CB8AC3E}">
        <p14:creationId xmlns:p14="http://schemas.microsoft.com/office/powerpoint/2010/main" val="1931588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772400" cy="173736"/>
          </a:xfrm>
        </p:spPr>
        <p:txBody>
          <a:bodyPr/>
          <a:lstStyle/>
          <a:p>
            <a:r>
              <a:rPr lang="en-US" dirty="0"/>
              <a:t>  </a:t>
            </a:r>
            <a:br>
              <a:rPr lang="en-US" dirty="0"/>
            </a:br>
            <a:endParaRPr lang="en-US" dirty="0"/>
          </a:p>
        </p:txBody>
      </p:sp>
      <p:sp>
        <p:nvSpPr>
          <p:cNvPr id="3" name="Content Placeholder 2"/>
          <p:cNvSpPr>
            <a:spLocks noGrp="1"/>
          </p:cNvSpPr>
          <p:nvPr>
            <p:ph idx="1"/>
          </p:nvPr>
        </p:nvSpPr>
        <p:spPr>
          <a:xfrm>
            <a:off x="0" y="228600"/>
            <a:ext cx="8915400" cy="6629400"/>
          </a:xfrm>
        </p:spPr>
        <p:txBody>
          <a:bodyPr>
            <a:noAutofit/>
          </a:bodyPr>
          <a:lstStyle/>
          <a:p>
            <a:pPr marL="582930" lvl="0" indent="-514350">
              <a:buFont typeface="+mj-lt"/>
              <a:buAutoNum type="arabicPeriod"/>
            </a:pPr>
            <a:r>
              <a:rPr lang="en-US" sz="1600" dirty="0"/>
              <a:t>Create a stable medium to hold the message  </a:t>
            </a:r>
            <a:br>
              <a:rPr lang="en-US" sz="1600" dirty="0"/>
            </a:br>
            <a:endParaRPr lang="en-US" sz="1600" dirty="0"/>
          </a:p>
          <a:p>
            <a:pPr marL="582930" lvl="0" indent="-514350">
              <a:buFont typeface="+mj-lt"/>
              <a:buAutoNum type="arabicPeriod"/>
            </a:pPr>
            <a:r>
              <a:rPr lang="en-US" sz="1600" dirty="0"/>
              <a:t>Create a symbolic code   - alphabet</a:t>
            </a:r>
            <a:br>
              <a:rPr lang="en-US" sz="1600" dirty="0"/>
            </a:br>
            <a:r>
              <a:rPr lang="en-US" sz="1600" dirty="0"/>
              <a:t>	</a:t>
            </a:r>
          </a:p>
          <a:p>
            <a:pPr marL="582930" lvl="0" indent="-514350">
              <a:buFont typeface="+mj-lt"/>
              <a:buAutoNum type="arabicPeriod"/>
            </a:pPr>
            <a:r>
              <a:rPr lang="en-US" sz="1600" dirty="0"/>
              <a:t> Assign meanings to patterns of the symbols  “fish”</a:t>
            </a:r>
            <a:br>
              <a:rPr lang="en-US" sz="1600" dirty="0"/>
            </a:br>
            <a:endParaRPr lang="en-US" sz="1600" dirty="0"/>
          </a:p>
          <a:p>
            <a:pPr marL="582930" lvl="0" indent="-514350">
              <a:buFont typeface="+mj-lt"/>
              <a:buAutoNum type="arabicPeriod"/>
            </a:pPr>
            <a:r>
              <a:rPr lang="en-US" sz="1600" dirty="0"/>
              <a:t>Create a punctuation syntax </a:t>
            </a:r>
            <a:br>
              <a:rPr lang="en-US" sz="1600" dirty="0"/>
            </a:br>
            <a:r>
              <a:rPr lang="en-US" sz="1600" dirty="0"/>
              <a:t>(where does a word, protein, or gene start and end?)</a:t>
            </a:r>
          </a:p>
          <a:p>
            <a:pPr marL="582930" lvl="0" indent="-514350">
              <a:buFont typeface="+mj-lt"/>
              <a:buAutoNum type="arabicPeriod"/>
            </a:pPr>
            <a:r>
              <a:rPr lang="en-US" sz="1600" dirty="0"/>
              <a:t>Create  information to regulate protein production, “the voice of information”.  It is not enough to “know” and to “speak” words.  The right mixture and timing of words is necessary to get an intelligent, useful sentence.  Similarly, proteins must be produced at:  </a:t>
            </a:r>
            <a:br>
              <a:rPr lang="en-US" sz="1600" dirty="0"/>
            </a:br>
            <a:r>
              <a:rPr lang="en-US" sz="1600" dirty="0"/>
              <a:t>     a) the correct place, b) time, c) amounts</a:t>
            </a:r>
            <a:br>
              <a:rPr lang="en-US" sz="1600" dirty="0"/>
            </a:br>
            <a:r>
              <a:rPr lang="en-US" sz="1600" dirty="0"/>
              <a:t>For example:</a:t>
            </a:r>
            <a:br>
              <a:rPr lang="en-US" sz="1600" dirty="0"/>
            </a:br>
            <a:r>
              <a:rPr lang="en-US" sz="1600" dirty="0"/>
              <a:t>     a)  Producing digestive acids (bile) in the brain would be fatal.  </a:t>
            </a:r>
            <a:br>
              <a:rPr lang="en-US" sz="1600" dirty="0"/>
            </a:br>
            <a:r>
              <a:rPr lang="en-US" sz="1600" dirty="0"/>
              <a:t>         (wrong place)</a:t>
            </a:r>
            <a:br>
              <a:rPr lang="en-US" sz="1600" dirty="0"/>
            </a:br>
            <a:r>
              <a:rPr lang="en-US" sz="1600" dirty="0"/>
              <a:t>     b) Producing the hormones that trigger child birth too soon or too late would be fatal  	   (wrong time)</a:t>
            </a:r>
            <a:br>
              <a:rPr lang="en-US" sz="1600" dirty="0"/>
            </a:br>
            <a:r>
              <a:rPr lang="en-US" sz="1600" dirty="0"/>
              <a:t>     c) Producing insufficient proteins (for example, insulin) can be fatal.   (wrong amount)</a:t>
            </a:r>
          </a:p>
          <a:p>
            <a:pPr marL="582930" lvl="0" indent="-514350">
              <a:buFont typeface="+mj-lt"/>
              <a:buAutoNum type="arabicPeriod"/>
            </a:pPr>
            <a:r>
              <a:rPr lang="en-US" sz="1600" dirty="0"/>
              <a:t>Create a mechanism to write the message on the DNA (or paper, or DVD, etc.)</a:t>
            </a:r>
          </a:p>
          <a:p>
            <a:pPr marL="582930" lvl="0" indent="-514350">
              <a:buFont typeface="+mj-lt"/>
              <a:buAutoNum type="arabicPeriod"/>
            </a:pPr>
            <a:r>
              <a:rPr lang="en-US" sz="1600" dirty="0"/>
              <a:t>Guess which symbolic letters to use (E – V – I – L)    or    ( L – I – V – E )  ?</a:t>
            </a:r>
            <a:br>
              <a:rPr lang="en-US" sz="1600" dirty="0"/>
            </a:br>
            <a:r>
              <a:rPr lang="en-US" sz="1600" dirty="0"/>
              <a:t>             AND arrange them in the correct order.</a:t>
            </a:r>
          </a:p>
          <a:p>
            <a:pPr marL="582930" lvl="0" indent="-514350">
              <a:buFont typeface="+mj-lt"/>
              <a:buAutoNum type="arabicPeriod"/>
            </a:pPr>
            <a:r>
              <a:rPr lang="en-US" sz="1600" dirty="0"/>
              <a:t>Create mechanism to read the information and duplicate both the information and the cell machinery that produces it.</a:t>
            </a:r>
          </a:p>
        </p:txBody>
      </p:sp>
    </p:spTree>
    <p:extLst>
      <p:ext uri="{BB962C8B-B14F-4D97-AF65-F5344CB8AC3E}">
        <p14:creationId xmlns:p14="http://schemas.microsoft.com/office/powerpoint/2010/main" val="2259298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Box 2"/>
          <p:cNvSpPr txBox="1"/>
          <p:nvPr/>
        </p:nvSpPr>
        <p:spPr>
          <a:xfrm>
            <a:off x="3429000" y="1676400"/>
            <a:ext cx="4724400" cy="1143000"/>
          </a:xfrm>
          <a:prstGeom prst="rect">
            <a:avLst/>
          </a:prstGeom>
        </p:spPr>
        <p:txBody>
          <a:bodyPr vert="horz" wrap="none" lIns="100584" tIns="45720" rtlCol="0" anchor="b">
            <a:normAutofit/>
          </a:bodyPr>
          <a:lstStyle/>
          <a:p>
            <a:pPr>
              <a:buClr>
                <a:schemeClr val="tx2"/>
              </a:buClr>
              <a:buSzPct val="95000"/>
            </a:pPr>
            <a:r>
              <a:rPr lang="en-US" sz="3200" dirty="0">
                <a:latin typeface="Arial" pitchFamily="34" charset="0"/>
                <a:cs typeface="Arial" pitchFamily="34" charset="0"/>
              </a:rPr>
              <a:t>  1 - Create something stable </a:t>
            </a:r>
          </a:p>
          <a:p>
            <a:pPr>
              <a:buClr>
                <a:schemeClr val="tx2"/>
              </a:buClr>
              <a:buSzPct val="95000"/>
            </a:pPr>
            <a:r>
              <a:rPr lang="en-US" sz="3200" dirty="0">
                <a:latin typeface="Arial" pitchFamily="34" charset="0"/>
                <a:cs typeface="Arial" pitchFamily="34" charset="0"/>
              </a:rPr>
              <a:t>        to hold the information</a:t>
            </a:r>
          </a:p>
        </p:txBody>
      </p:sp>
      <p:cxnSp>
        <p:nvCxnSpPr>
          <p:cNvPr id="5" name="Straight Arrow Connector 4"/>
          <p:cNvCxnSpPr/>
          <p:nvPr/>
        </p:nvCxnSpPr>
        <p:spPr>
          <a:xfrm flipH="1">
            <a:off x="2133600" y="533400"/>
            <a:ext cx="990600" cy="0"/>
          </a:xfrm>
          <a:prstGeom prst="straightConnector1">
            <a:avLst/>
          </a:prstGeom>
          <a:ln w="889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810000" y="3048000"/>
            <a:ext cx="4114800" cy="533400"/>
          </a:xfrm>
          <a:prstGeom prst="rect">
            <a:avLst/>
          </a:prstGeom>
        </p:spPr>
        <p:txBody>
          <a:bodyPr vert="horz" wrap="none" lIns="100584" tIns="45720" rtlCol="0" anchor="b">
            <a:normAutofit lnSpcReduction="10000"/>
          </a:bodyPr>
          <a:lstStyle/>
          <a:p>
            <a:pPr>
              <a:buClr>
                <a:schemeClr val="tx2"/>
              </a:buClr>
              <a:buSzPct val="95000"/>
            </a:pPr>
            <a:r>
              <a:rPr lang="en-US" sz="3200" dirty="0">
                <a:latin typeface="Arial" pitchFamily="34" charset="0"/>
                <a:cs typeface="Arial" pitchFamily="34" charset="0"/>
              </a:rPr>
              <a:t>Paper</a:t>
            </a:r>
          </a:p>
        </p:txBody>
      </p:sp>
      <p:sp>
        <p:nvSpPr>
          <p:cNvPr id="7" name="TextBox 6"/>
          <p:cNvSpPr txBox="1"/>
          <p:nvPr/>
        </p:nvSpPr>
        <p:spPr>
          <a:xfrm>
            <a:off x="3806301" y="3924300"/>
            <a:ext cx="4575699" cy="647700"/>
          </a:xfrm>
          <a:prstGeom prst="rect">
            <a:avLst/>
          </a:prstGeom>
        </p:spPr>
        <p:txBody>
          <a:bodyPr vert="horz" wrap="none" lIns="100584" tIns="45720" rtlCol="0" anchor="b">
            <a:normAutofit/>
          </a:bodyPr>
          <a:lstStyle/>
          <a:p>
            <a:pPr>
              <a:buClr>
                <a:schemeClr val="tx2"/>
              </a:buClr>
              <a:buSzPct val="95000"/>
            </a:pPr>
            <a:r>
              <a:rPr lang="en-US" sz="3200" dirty="0">
                <a:latin typeface="Arial" pitchFamily="34" charset="0"/>
                <a:cs typeface="Arial" pitchFamily="34" charset="0"/>
              </a:rPr>
              <a:t>DVD</a:t>
            </a:r>
          </a:p>
        </p:txBody>
      </p:sp>
      <p:sp>
        <p:nvSpPr>
          <p:cNvPr id="8" name="TextBox 7"/>
          <p:cNvSpPr txBox="1"/>
          <p:nvPr/>
        </p:nvSpPr>
        <p:spPr>
          <a:xfrm>
            <a:off x="3806301" y="4572000"/>
            <a:ext cx="4724400" cy="990600"/>
          </a:xfrm>
          <a:prstGeom prst="rect">
            <a:avLst/>
          </a:prstGeom>
        </p:spPr>
        <p:txBody>
          <a:bodyPr vert="horz" wrap="none" lIns="100584" tIns="45720" rtlCol="0" anchor="b">
            <a:normAutofit/>
          </a:bodyPr>
          <a:lstStyle/>
          <a:p>
            <a:pPr>
              <a:buClr>
                <a:schemeClr val="tx2"/>
              </a:buClr>
              <a:buSzPct val="95000"/>
            </a:pPr>
            <a:r>
              <a:rPr lang="en-US" sz="3200" dirty="0">
                <a:latin typeface="Arial" pitchFamily="34" charset="0"/>
                <a:cs typeface="Arial" pitchFamily="34" charset="0"/>
              </a:rPr>
              <a:t>DNA  </a:t>
            </a:r>
            <a:r>
              <a:rPr lang="en-US" sz="2800" dirty="0">
                <a:latin typeface="Arial" pitchFamily="34" charset="0"/>
                <a:cs typeface="Arial" pitchFamily="34" charset="0"/>
              </a:rPr>
              <a:t>(needs cell to survive)</a:t>
            </a:r>
          </a:p>
        </p:txBody>
      </p:sp>
    </p:spTree>
    <p:custDataLst>
      <p:tags r:id="rId1"/>
    </p:custDataLst>
    <p:extLst>
      <p:ext uri="{BB962C8B-B14F-4D97-AF65-F5344CB8AC3E}">
        <p14:creationId xmlns:p14="http://schemas.microsoft.com/office/powerpoint/2010/main" val="2739931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6" name="Picture Placeholder 5" descr="Beach_waves.JPG"/>
          <p:cNvPicPr>
            <a:picLocks noGrp="1" noChangeAspect="1"/>
          </p:cNvPicPr>
          <p:nvPr>
            <p:ph type="pic" idx="1"/>
          </p:nvPr>
        </p:nvPicPr>
        <p:blipFill>
          <a:blip r:embed="rId3" cstate="print"/>
          <a:srcRect l="24615" r="24615"/>
          <a:stretch>
            <a:fillRect/>
          </a:stretch>
        </p:blipFill>
        <p:spPr>
          <a:xfrm>
            <a:off x="990600" y="1905000"/>
            <a:ext cx="7620000" cy="4953000"/>
          </a:xfrm>
        </p:spPr>
      </p:pic>
      <p:sp>
        <p:nvSpPr>
          <p:cNvPr id="5" name="Text Placeholder 4"/>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4183595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z="4000" dirty="0"/>
              <a:t>Information in Beach Sand</a:t>
            </a:r>
          </a:p>
        </p:txBody>
      </p:sp>
      <p:pic>
        <p:nvPicPr>
          <p:cNvPr id="6" name="Picture Placeholder 5" descr="Beach_waves.JPG"/>
          <p:cNvPicPr>
            <a:picLocks noGrp="1" noChangeAspect="1"/>
          </p:cNvPicPr>
          <p:nvPr>
            <p:ph type="pic" idx="1"/>
          </p:nvPr>
        </p:nvPicPr>
        <p:blipFill>
          <a:blip r:embed="rId3" cstate="print"/>
          <a:stretch>
            <a:fillRect/>
          </a:stretch>
        </p:blipFill>
        <p:spPr>
          <a:xfrm>
            <a:off x="1498600" y="1905000"/>
            <a:ext cx="6604000" cy="4953000"/>
          </a:xfrm>
        </p:spPr>
      </p:pic>
      <p:sp>
        <p:nvSpPr>
          <p:cNvPr id="5" name="Text Placeholder 4"/>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3600188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WaveDestroysFish">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0" y="-1"/>
            <a:ext cx="9144000" cy="6858001"/>
          </a:xfrm>
        </p:spPr>
      </p:pic>
    </p:spTree>
    <p:extLst>
      <p:ext uri="{BB962C8B-B14F-4D97-AF65-F5344CB8AC3E}">
        <p14:creationId xmlns:p14="http://schemas.microsoft.com/office/powerpoint/2010/main" val="1749970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7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00500" y="-7144"/>
            <a:ext cx="5143500" cy="68580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5143500" cy="6858000"/>
          </a:xfrm>
          <a:prstGeom prst="rect">
            <a:avLst/>
          </a:prstGeom>
        </p:spPr>
      </p:pic>
    </p:spTree>
    <p:extLst>
      <p:ext uri="{BB962C8B-B14F-4D97-AF65-F5344CB8AC3E}">
        <p14:creationId xmlns:p14="http://schemas.microsoft.com/office/powerpoint/2010/main" val="2244561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Create a stable medium to hold the information</a:t>
            </a:r>
            <a:br>
              <a:rPr lang="en-US" dirty="0"/>
            </a:br>
            <a:endParaRPr lang="en-US" dirty="0"/>
          </a:p>
        </p:txBody>
      </p:sp>
      <p:pic>
        <p:nvPicPr>
          <p:cNvPr id="4" name="Chain Break Ball falls">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914400" y="1884363"/>
            <a:ext cx="7772400" cy="4371975"/>
          </a:xfrm>
        </p:spPr>
      </p:pic>
    </p:spTree>
    <p:extLst>
      <p:ext uri="{BB962C8B-B14F-4D97-AF65-F5344CB8AC3E}">
        <p14:creationId xmlns:p14="http://schemas.microsoft.com/office/powerpoint/2010/main" val="101090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31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Box 2"/>
          <p:cNvSpPr txBox="1"/>
          <p:nvPr/>
        </p:nvSpPr>
        <p:spPr>
          <a:xfrm>
            <a:off x="3505200" y="1395411"/>
            <a:ext cx="5334000" cy="1143000"/>
          </a:xfrm>
          <a:prstGeom prst="rect">
            <a:avLst/>
          </a:prstGeom>
        </p:spPr>
        <p:txBody>
          <a:bodyPr vert="horz" wrap="none" lIns="100584" tIns="45720" rtlCol="0" anchor="b">
            <a:noAutofit/>
          </a:bodyPr>
          <a:lstStyle/>
          <a:p>
            <a:pPr algn="ctr">
              <a:buClr>
                <a:schemeClr val="tx2"/>
              </a:buClr>
              <a:buSzPct val="95000"/>
            </a:pPr>
            <a:r>
              <a:rPr lang="en-US" sz="3600" dirty="0">
                <a:latin typeface="Arial" pitchFamily="34" charset="0"/>
                <a:cs typeface="Arial" pitchFamily="34" charset="0"/>
              </a:rPr>
              <a:t>2 - Create Symbolic Code</a:t>
            </a:r>
          </a:p>
          <a:p>
            <a:pPr algn="ctr">
              <a:buClr>
                <a:schemeClr val="tx2"/>
              </a:buClr>
              <a:buSzPct val="95000"/>
            </a:pPr>
            <a:r>
              <a:rPr lang="en-US" sz="3600" dirty="0">
                <a:latin typeface="Arial" pitchFamily="34" charset="0"/>
                <a:cs typeface="Arial" pitchFamily="34" charset="0"/>
              </a:rPr>
              <a:t>(alphabet)</a:t>
            </a:r>
          </a:p>
        </p:txBody>
      </p:sp>
      <p:cxnSp>
        <p:nvCxnSpPr>
          <p:cNvPr id="5" name="Straight Arrow Connector 4"/>
          <p:cNvCxnSpPr/>
          <p:nvPr/>
        </p:nvCxnSpPr>
        <p:spPr>
          <a:xfrm flipH="1">
            <a:off x="2133600" y="990600"/>
            <a:ext cx="990600" cy="0"/>
          </a:xfrm>
          <a:prstGeom prst="straightConnector1">
            <a:avLst/>
          </a:prstGeom>
          <a:ln w="889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rot="20867922">
            <a:off x="4271275" y="3190666"/>
            <a:ext cx="1447800" cy="914400"/>
          </a:xfrm>
          <a:prstGeom prst="rect">
            <a:avLst/>
          </a:prstGeom>
        </p:spPr>
        <p:txBody>
          <a:bodyPr vert="horz" wrap="none" lIns="100584" tIns="45720" rtlCol="0" anchor="b">
            <a:normAutofit/>
          </a:bodyPr>
          <a:lstStyle/>
          <a:p>
            <a:pPr algn="ctr">
              <a:buClr>
                <a:schemeClr val="tx2"/>
              </a:buClr>
              <a:buSzPct val="95000"/>
            </a:pPr>
            <a:r>
              <a:rPr lang="en-US" sz="4400" dirty="0">
                <a:latin typeface="Arial" pitchFamily="34" charset="0"/>
                <a:cs typeface="Arial" pitchFamily="34" charset="0"/>
              </a:rPr>
              <a:t>a-b-c</a:t>
            </a:r>
          </a:p>
        </p:txBody>
      </p:sp>
      <p:pic>
        <p:nvPicPr>
          <p:cNvPr id="9"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495800" y="5257800"/>
            <a:ext cx="2133600" cy="1268361"/>
          </a:xfrm>
          <a:prstGeom prst="rect">
            <a:avLst/>
          </a:prstGeom>
          <a:noFill/>
        </p:spPr>
      </p:pic>
      <p:pic>
        <p:nvPicPr>
          <p:cNvPr id="11" name="Picture 10" descr="chinese_symbols_for_Jesus_4th_char_cut_off.png"/>
          <p:cNvPicPr>
            <a:picLocks noChangeAspect="1"/>
          </p:cNvPicPr>
          <p:nvPr/>
        </p:nvPicPr>
        <p:blipFill>
          <a:blip r:embed="rId5" cstate="print"/>
          <a:stretch>
            <a:fillRect/>
          </a:stretch>
        </p:blipFill>
        <p:spPr>
          <a:xfrm>
            <a:off x="5791200" y="4114800"/>
            <a:ext cx="3167062" cy="800904"/>
          </a:xfrm>
          <a:prstGeom prst="rect">
            <a:avLst/>
          </a:prstGeom>
        </p:spPr>
      </p:pic>
    </p:spTree>
    <p:custDataLst>
      <p:tags r:id="rId1"/>
    </p:custDataLst>
    <p:extLst>
      <p:ext uri="{BB962C8B-B14F-4D97-AF65-F5344CB8AC3E}">
        <p14:creationId xmlns:p14="http://schemas.microsoft.com/office/powerpoint/2010/main" val="406090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8"/>
                                        </p:tgtEl>
                                        <p:attrNameLst>
                                          <p:attrName>style.visibility</p:attrName>
                                        </p:attrNameLst>
                                      </p:cBhvr>
                                      <p:to>
                                        <p:strVal val="visible"/>
                                      </p:to>
                                    </p:set>
                                    <p:anim calcmode="discrete" valueType="clr">
                                      <p:cBhvr override="childStyle">
                                        <p:cTn id="17" dur="50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8" dur="500"/>
                                        <p:tgtEl>
                                          <p:spTgt spid="8"/>
                                        </p:tgtEl>
                                        <p:attrNameLst>
                                          <p:attrName>fillcolor</p:attrName>
                                        </p:attrNameLst>
                                      </p:cBhvr>
                                      <p:tavLst>
                                        <p:tav tm="0">
                                          <p:val>
                                            <p:clrVal>
                                              <a:schemeClr val="accent2"/>
                                            </p:clrVal>
                                          </p:val>
                                        </p:tav>
                                        <p:tav tm="50000">
                                          <p:val>
                                            <p:clrVal>
                                              <a:schemeClr val="hlink"/>
                                            </p:clrVal>
                                          </p:val>
                                        </p:tav>
                                      </p:tavLst>
                                    </p:anim>
                                    <p:set>
                                      <p:cBhvr>
                                        <p:cTn id="19" dur="500"/>
                                        <p:tgtEl>
                                          <p:spTgt spid="8"/>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27" presetClass="entr" presetSubtype="0" fill="hold" grpId="1" nodeType="clickEffect">
                                  <p:stCondLst>
                                    <p:cond delay="0"/>
                                  </p:stCondLst>
                                  <p:iterate type="lt">
                                    <p:tmPct val="50000"/>
                                  </p:iterate>
                                  <p:childTnLst>
                                    <p:set>
                                      <p:cBhvr>
                                        <p:cTn id="23" dur="1" fill="hold">
                                          <p:stCondLst>
                                            <p:cond delay="0"/>
                                          </p:stCondLst>
                                        </p:cTn>
                                        <p:tgtEl>
                                          <p:spTgt spid="8"/>
                                        </p:tgtEl>
                                        <p:attrNameLst>
                                          <p:attrName>style.visibility</p:attrName>
                                        </p:attrNameLst>
                                      </p:cBhvr>
                                      <p:to>
                                        <p:strVal val="visible"/>
                                      </p:to>
                                    </p:set>
                                    <p:anim calcmode="discrete" valueType="clr">
                                      <p:cBhvr override="childStyle">
                                        <p:cTn id="24"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8"/>
                                        </p:tgtEl>
                                        <p:attrNameLst>
                                          <p:attrName>fillcolor</p:attrName>
                                        </p:attrNameLst>
                                      </p:cBhvr>
                                      <p:tavLst>
                                        <p:tav tm="0">
                                          <p:val>
                                            <p:clrVal>
                                              <a:schemeClr val="accent2"/>
                                            </p:clrVal>
                                          </p:val>
                                        </p:tav>
                                        <p:tav tm="50000">
                                          <p:val>
                                            <p:clrVal>
                                              <a:schemeClr val="hlink"/>
                                            </p:clrVal>
                                          </p:val>
                                        </p:tav>
                                      </p:tavLst>
                                    </p:anim>
                                    <p:set>
                                      <p:cBhvr>
                                        <p:cTn id="26" dur="80"/>
                                        <p:tgtEl>
                                          <p:spTgt spid="8"/>
                                        </p:tgtEl>
                                        <p:attrNameLst>
                                          <p:attrName>fill.type</p:attrName>
                                        </p:attrNameLst>
                                      </p:cBhvr>
                                      <p:to>
                                        <p:strVal val="solid"/>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11"/>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8"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5" descr="Beach_waves.JPG"/>
          <p:cNvPicPr>
            <a:picLocks noChangeAspect="1"/>
          </p:cNvPicPr>
          <p:nvPr/>
        </p:nvPicPr>
        <p:blipFill>
          <a:blip r:embed="rId2" cstate="print"/>
          <a:stretch>
            <a:fillRect/>
          </a:stretch>
        </p:blipFill>
        <p:spPr>
          <a:xfrm>
            <a:off x="1295400" y="2133600"/>
            <a:ext cx="6299200" cy="4724400"/>
          </a:xfrm>
          <a:prstGeom prst="rect">
            <a:avLst/>
          </a:prstGeom>
        </p:spPr>
      </p:pic>
      <p:sp>
        <p:nvSpPr>
          <p:cNvPr id="5" name="Text Placeholder 4"/>
          <p:cNvSpPr txBox="1">
            <a:spLocks/>
          </p:cNvSpPr>
          <p:nvPr/>
        </p:nvSpPr>
        <p:spPr>
          <a:xfrm>
            <a:off x="762000" y="762000"/>
            <a:ext cx="7696200" cy="685800"/>
          </a:xfrm>
          <a:prstGeom prst="rect">
            <a:avLst/>
          </a:prstGeom>
        </p:spPr>
        <p:txBody>
          <a:bodyPr>
            <a:no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Arial" pitchFamily="34" charset="0"/>
                <a:ea typeface="+mn-ea"/>
                <a:cs typeface="Arial" pitchFamily="34" charset="0"/>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Arial" pitchFamily="34" charset="0"/>
                <a:ea typeface="+mn-ea"/>
                <a:cs typeface="Arial" pitchFamily="34" charset="0"/>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Arial" pitchFamily="34" charset="0"/>
                <a:ea typeface="+mn-ea"/>
                <a:cs typeface="Arial" pitchFamily="34" charset="0"/>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Arial" pitchFamily="34" charset="0"/>
                <a:ea typeface="+mn-ea"/>
                <a:cs typeface="Arial" pitchFamily="34" charset="0"/>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Arial" pitchFamily="34" charset="0"/>
                <a:ea typeface="+mn-ea"/>
                <a:cs typeface="Arial" pitchFamily="34" charset="0"/>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r>
              <a:rPr lang="en-US" sz="3600" dirty="0"/>
              <a:t>Not formed by random processes.  </a:t>
            </a:r>
          </a:p>
          <a:p>
            <a:r>
              <a:rPr lang="en-US" sz="3600" dirty="0"/>
              <a:t>Need to be repeated accurately.</a:t>
            </a:r>
          </a:p>
        </p:txBody>
      </p:sp>
      <p:sp>
        <p:nvSpPr>
          <p:cNvPr id="6" name="Title 2"/>
          <p:cNvSpPr>
            <a:spLocks noGrp="1"/>
          </p:cNvSpPr>
          <p:nvPr>
            <p:ph type="title"/>
          </p:nvPr>
        </p:nvSpPr>
        <p:spPr>
          <a:xfrm>
            <a:off x="457200" y="60251"/>
            <a:ext cx="6858000" cy="701749"/>
          </a:xfrm>
        </p:spPr>
        <p:txBody>
          <a:bodyPr/>
          <a:lstStyle/>
          <a:p>
            <a:r>
              <a:rPr lang="en-US" sz="3600" dirty="0"/>
              <a:t>Information Codes are Distinctive</a:t>
            </a:r>
          </a:p>
        </p:txBody>
      </p:sp>
    </p:spTree>
    <p:extLst>
      <p:ext uri="{BB962C8B-B14F-4D97-AF65-F5344CB8AC3E}">
        <p14:creationId xmlns:p14="http://schemas.microsoft.com/office/powerpoint/2010/main" val="1400505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914400"/>
          </a:xfrm>
        </p:spPr>
        <p:txBody>
          <a:bodyPr/>
          <a:lstStyle/>
          <a:p>
            <a:r>
              <a:rPr lang="en-US" dirty="0"/>
              <a:t>Creation vs. Evolution</a:t>
            </a:r>
          </a:p>
        </p:txBody>
      </p:sp>
      <p:sp>
        <p:nvSpPr>
          <p:cNvPr id="3" name="Content Placeholder 2"/>
          <p:cNvSpPr>
            <a:spLocks noGrp="1"/>
          </p:cNvSpPr>
          <p:nvPr>
            <p:ph idx="1"/>
          </p:nvPr>
        </p:nvSpPr>
        <p:spPr>
          <a:xfrm>
            <a:off x="533400" y="1066800"/>
            <a:ext cx="7772400" cy="4572000"/>
          </a:xfrm>
        </p:spPr>
        <p:txBody>
          <a:bodyPr>
            <a:noAutofit/>
          </a:bodyPr>
          <a:lstStyle/>
          <a:p>
            <a:r>
              <a:rPr lang="en-US" sz="3600" dirty="0"/>
              <a:t>Bible says God made all initial kinds of creatures</a:t>
            </a:r>
          </a:p>
          <a:p>
            <a:r>
              <a:rPr lang="en-US" sz="3600" dirty="0"/>
              <a:t>Evolution says that life sprang from non-life by accident, violating:</a:t>
            </a:r>
          </a:p>
          <a:p>
            <a:pPr lvl="1"/>
            <a:r>
              <a:rPr lang="en-US" sz="3600" dirty="0"/>
              <a:t>Information science</a:t>
            </a:r>
          </a:p>
          <a:p>
            <a:pPr lvl="1"/>
            <a:r>
              <a:rPr lang="en-US" sz="3600" dirty="0"/>
              <a:t>Chemistry </a:t>
            </a:r>
          </a:p>
          <a:p>
            <a:pPr lvl="1"/>
            <a:r>
              <a:rPr lang="en-US" sz="3600" dirty="0"/>
              <a:t>Law of Abiogenesis (Pasteur)</a:t>
            </a:r>
          </a:p>
          <a:p>
            <a:pPr lvl="1"/>
            <a:r>
              <a:rPr lang="en-US" sz="3600" dirty="0"/>
              <a:t>2</a:t>
            </a:r>
            <a:r>
              <a:rPr lang="en-US" sz="3600" baseline="30000" dirty="0"/>
              <a:t>nd</a:t>
            </a:r>
            <a:r>
              <a:rPr lang="en-US" sz="3600" dirty="0"/>
              <a:t> Law of Thermodynamics – entropy</a:t>
            </a:r>
          </a:p>
        </p:txBody>
      </p:sp>
    </p:spTree>
    <p:extLst>
      <p:ext uri="{BB962C8B-B14F-4D97-AF65-F5344CB8AC3E}">
        <p14:creationId xmlns:p14="http://schemas.microsoft.com/office/powerpoint/2010/main" val="293277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4267200" y="1905000"/>
            <a:ext cx="4419600" cy="2514600"/>
          </a:xfrm>
        </p:spPr>
        <p:txBody>
          <a:bodyPr/>
          <a:lstStyle/>
          <a:p>
            <a:pPr marL="582930" indent="-514350">
              <a:buNone/>
            </a:pPr>
            <a:r>
              <a:rPr lang="en-US" sz="3600" dirty="0"/>
              <a:t>2	Create a symbolic code (alphabet)</a:t>
            </a:r>
          </a:p>
          <a:p>
            <a:pPr>
              <a:buNone/>
            </a:pPr>
            <a:endParaRPr lang="en-US" dirty="0"/>
          </a:p>
        </p:txBody>
      </p:sp>
    </p:spTree>
    <p:extLst>
      <p:ext uri="{BB962C8B-B14F-4D97-AF65-F5344CB8AC3E}">
        <p14:creationId xmlns:p14="http://schemas.microsoft.com/office/powerpoint/2010/main" val="1112421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Box 2"/>
          <p:cNvSpPr txBox="1"/>
          <p:nvPr/>
        </p:nvSpPr>
        <p:spPr>
          <a:xfrm>
            <a:off x="3429000" y="1150144"/>
            <a:ext cx="5334000" cy="1143000"/>
          </a:xfrm>
          <a:prstGeom prst="rect">
            <a:avLst/>
          </a:prstGeom>
        </p:spPr>
        <p:txBody>
          <a:bodyPr vert="horz" wrap="none" lIns="100584" tIns="45720" rtlCol="0" anchor="b">
            <a:noAutofit/>
          </a:bodyPr>
          <a:lstStyle/>
          <a:p>
            <a:pPr>
              <a:buClr>
                <a:schemeClr val="tx2"/>
              </a:buClr>
              <a:buSzPct val="95000"/>
            </a:pPr>
            <a:r>
              <a:rPr lang="en-US" sz="3600" dirty="0"/>
              <a:t>3 - Assign meanings to</a:t>
            </a:r>
            <a:br>
              <a:rPr lang="en-US" sz="3600" dirty="0"/>
            </a:br>
            <a:r>
              <a:rPr lang="en-US" sz="3600" dirty="0"/>
              <a:t>      patterns of the symbols</a:t>
            </a:r>
            <a:endParaRPr lang="en-US" sz="3600" dirty="0">
              <a:latin typeface="Arial" pitchFamily="34" charset="0"/>
              <a:cs typeface="Arial" pitchFamily="34" charset="0"/>
            </a:endParaRPr>
          </a:p>
        </p:txBody>
      </p:sp>
      <p:cxnSp>
        <p:nvCxnSpPr>
          <p:cNvPr id="5" name="Straight Arrow Connector 4"/>
          <p:cNvCxnSpPr/>
          <p:nvPr/>
        </p:nvCxnSpPr>
        <p:spPr>
          <a:xfrm flipH="1">
            <a:off x="2133600" y="1524000"/>
            <a:ext cx="990600" cy="0"/>
          </a:xfrm>
          <a:prstGeom prst="straightConnector1">
            <a:avLst/>
          </a:prstGeom>
          <a:ln w="889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486400" y="2667001"/>
            <a:ext cx="1477737" cy="762000"/>
          </a:xfrm>
          <a:prstGeom prst="rect">
            <a:avLst/>
          </a:prstGeom>
        </p:spPr>
        <p:txBody>
          <a:bodyPr vert="horz" wrap="none" lIns="100584" tIns="45720" rtlCol="0" anchor="b">
            <a:normAutofit/>
          </a:bodyPr>
          <a:lstStyle/>
          <a:p>
            <a:pPr algn="ctr">
              <a:buClr>
                <a:schemeClr val="tx2"/>
              </a:buClr>
              <a:buSzPct val="95000"/>
            </a:pPr>
            <a:r>
              <a:rPr lang="en-US" sz="4400" dirty="0">
                <a:latin typeface="Arial" pitchFamily="34" charset="0"/>
                <a:cs typeface="Arial" pitchFamily="34" charset="0"/>
              </a:rPr>
              <a:t>F-</a:t>
            </a:r>
            <a:r>
              <a:rPr lang="en-US" sz="4400" dirty="0" err="1">
                <a:latin typeface="Arial" pitchFamily="34" charset="0"/>
                <a:cs typeface="Arial" pitchFamily="34" charset="0"/>
              </a:rPr>
              <a:t>i</a:t>
            </a:r>
            <a:r>
              <a:rPr lang="en-US" sz="4400" dirty="0">
                <a:latin typeface="Arial" pitchFamily="34" charset="0"/>
                <a:cs typeface="Arial" pitchFamily="34" charset="0"/>
              </a:rPr>
              <a:t>-s-h</a:t>
            </a:r>
          </a:p>
        </p:txBody>
      </p:sp>
      <p:pic>
        <p:nvPicPr>
          <p:cNvPr id="1026" name="Picture 2" descr="C:\Users\John\AppData\Local\Microsoft\Windows\Temporary Internet Files\Content.IE5\9RE0T43V\MC900233594[1].wmf"/>
          <p:cNvPicPr>
            <a:picLocks noChangeAspect="1" noChangeArrowheads="1"/>
          </p:cNvPicPr>
          <p:nvPr/>
        </p:nvPicPr>
        <p:blipFill>
          <a:blip r:embed="rId4" cstate="print"/>
          <a:srcRect t="26191" b="27974"/>
          <a:stretch>
            <a:fillRect/>
          </a:stretch>
        </p:blipFill>
        <p:spPr bwMode="auto">
          <a:xfrm>
            <a:off x="4800600" y="3505200"/>
            <a:ext cx="2895600" cy="1066800"/>
          </a:xfrm>
          <a:prstGeom prst="rect">
            <a:avLst/>
          </a:prstGeom>
          <a:noFill/>
        </p:spPr>
      </p:pic>
      <p:sp>
        <p:nvSpPr>
          <p:cNvPr id="13" name="TextBox 12"/>
          <p:cNvSpPr txBox="1"/>
          <p:nvPr/>
        </p:nvSpPr>
        <p:spPr>
          <a:xfrm>
            <a:off x="5509531" y="2628900"/>
            <a:ext cx="1477737" cy="762000"/>
          </a:xfrm>
          <a:prstGeom prst="rect">
            <a:avLst/>
          </a:prstGeom>
        </p:spPr>
        <p:txBody>
          <a:bodyPr vert="horz" wrap="none" lIns="100584" tIns="45720" rtlCol="0" anchor="b">
            <a:normAutofit/>
          </a:bodyPr>
          <a:lstStyle/>
          <a:p>
            <a:pPr algn="ctr">
              <a:buClr>
                <a:schemeClr val="tx2"/>
              </a:buClr>
              <a:buSzPct val="95000"/>
            </a:pPr>
            <a:r>
              <a:rPr lang="en-US" sz="4400" dirty="0">
                <a:latin typeface="Arial" pitchFamily="34" charset="0"/>
                <a:cs typeface="Arial" pitchFamily="34" charset="0"/>
              </a:rPr>
              <a:t>z-2-y-p-u</a:t>
            </a:r>
          </a:p>
        </p:txBody>
      </p:sp>
      <p:sp>
        <p:nvSpPr>
          <p:cNvPr id="14" name="TextBox 13"/>
          <p:cNvSpPr txBox="1"/>
          <p:nvPr/>
        </p:nvSpPr>
        <p:spPr>
          <a:xfrm>
            <a:off x="3438617" y="4800600"/>
            <a:ext cx="1477737" cy="762000"/>
          </a:xfrm>
          <a:prstGeom prst="rect">
            <a:avLst/>
          </a:prstGeom>
        </p:spPr>
        <p:txBody>
          <a:bodyPr vert="horz" wrap="none" lIns="100584" tIns="45720" rtlCol="0" anchor="b">
            <a:normAutofit/>
          </a:bodyPr>
          <a:lstStyle/>
          <a:p>
            <a:pPr algn="ctr">
              <a:buClr>
                <a:schemeClr val="tx2"/>
              </a:buClr>
              <a:buSzPct val="95000"/>
            </a:pPr>
            <a:r>
              <a:rPr lang="en-US" sz="4400" dirty="0">
                <a:latin typeface="Arial" pitchFamily="34" charset="0"/>
                <a:cs typeface="Arial" pitchFamily="34" charset="0"/>
              </a:rPr>
              <a:t>P-T-L</a:t>
            </a:r>
          </a:p>
        </p:txBody>
      </p:sp>
      <p:sp>
        <p:nvSpPr>
          <p:cNvPr id="15" name="TextBox 14"/>
          <p:cNvSpPr txBox="1"/>
          <p:nvPr/>
        </p:nvSpPr>
        <p:spPr>
          <a:xfrm>
            <a:off x="5641389" y="4572000"/>
            <a:ext cx="1477737" cy="762000"/>
          </a:xfrm>
          <a:prstGeom prst="rect">
            <a:avLst/>
          </a:prstGeom>
        </p:spPr>
        <p:txBody>
          <a:bodyPr vert="horz" wrap="none" lIns="100584" tIns="45720" rtlCol="0" anchor="b">
            <a:normAutofit/>
          </a:bodyPr>
          <a:lstStyle/>
          <a:p>
            <a:pPr algn="ctr">
              <a:buClr>
                <a:schemeClr val="tx2"/>
              </a:buClr>
              <a:buSzPct val="95000"/>
            </a:pPr>
            <a:r>
              <a:rPr lang="en-US" sz="4400" dirty="0">
                <a:latin typeface="Arial" pitchFamily="34" charset="0"/>
                <a:cs typeface="Arial" pitchFamily="34" charset="0"/>
              </a:rPr>
              <a:t>i-n-t-r-x-8</a:t>
            </a:r>
          </a:p>
        </p:txBody>
      </p:sp>
    </p:spTree>
    <p:custDataLst>
      <p:tags r:id="rId1"/>
    </p:custDataLst>
    <p:extLst>
      <p:ext uri="{BB962C8B-B14F-4D97-AF65-F5344CB8AC3E}">
        <p14:creationId xmlns:p14="http://schemas.microsoft.com/office/powerpoint/2010/main" val="4158320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200"/>
                                  </p:stCondLst>
                                  <p:iterate type="lt">
                                    <p:tmAbs val="200"/>
                                  </p:iterate>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iterate type="lt">
                                    <p:tmAbs val="0"/>
                                  </p:iterate>
                                  <p:childTnLst>
                                    <p:set>
                                      <p:cBhvr>
                                        <p:cTn id="24" dur="1" fill="hold">
                                          <p:stCondLst>
                                            <p:cond delay="0"/>
                                          </p:stCondLst>
                                        </p:cTn>
                                        <p:tgtEl>
                                          <p:spTgt spid="8"/>
                                        </p:tgtEl>
                                        <p:attrNameLst>
                                          <p:attrName>style.visibility</p:attrName>
                                        </p:attrNameLst>
                                      </p:cBhvr>
                                      <p:to>
                                        <p:strVal val="hidden"/>
                                      </p:to>
                                    </p:set>
                                  </p:childTnLst>
                                </p:cTn>
                              </p:par>
                              <p:par>
                                <p:cTn id="25" presetID="1" presetClass="entr" presetSubtype="0" fill="hold" grpId="0" nodeType="withEffect">
                                  <p:stCondLst>
                                    <p:cond delay="0"/>
                                  </p:stCondLst>
                                  <p:iterate type="lt">
                                    <p:tmAbs val="200"/>
                                  </p:iterate>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iterate type="lt">
                                    <p:tmAbs val="0"/>
                                  </p:iterate>
                                  <p:childTnLst>
                                    <p:set>
                                      <p:cBhvr>
                                        <p:cTn id="30" dur="1" fill="hold">
                                          <p:stCondLst>
                                            <p:cond delay="0"/>
                                          </p:stCondLst>
                                        </p:cTn>
                                        <p:tgtEl>
                                          <p:spTgt spid="13"/>
                                        </p:tgtEl>
                                        <p:attrNameLst>
                                          <p:attrName>style.visibility</p:attrName>
                                        </p:attrNameLst>
                                      </p:cBhvr>
                                      <p:to>
                                        <p:strVal val="hidden"/>
                                      </p:to>
                                    </p:set>
                                  </p:childTnLst>
                                </p:cTn>
                              </p:par>
                              <p:par>
                                <p:cTn id="31" presetID="1" presetClass="entr" presetSubtype="0" fill="hold" grpId="0" nodeType="withEffect">
                                  <p:stCondLst>
                                    <p:cond delay="0"/>
                                  </p:stCondLst>
                                  <p:iterate type="lt">
                                    <p:tmAbs val="200"/>
                                  </p:iterate>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iterate type="lt">
                                    <p:tmAbs val="0"/>
                                  </p:iterate>
                                  <p:childTnLst>
                                    <p:set>
                                      <p:cBhvr>
                                        <p:cTn id="36" dur="1" fill="hold">
                                          <p:stCondLst>
                                            <p:cond delay="0"/>
                                          </p:stCondLst>
                                        </p:cTn>
                                        <p:tgtEl>
                                          <p:spTgt spid="14"/>
                                        </p:tgtEl>
                                        <p:attrNameLst>
                                          <p:attrName>style.visibility</p:attrName>
                                        </p:attrNameLst>
                                      </p:cBhvr>
                                      <p:to>
                                        <p:strVal val="hidden"/>
                                      </p:to>
                                    </p:set>
                                  </p:childTnLst>
                                </p:cTn>
                              </p:par>
                              <p:par>
                                <p:cTn id="37" presetID="1" presetClass="entr" presetSubtype="0" fill="hold" grpId="0" nodeType="withEffect">
                                  <p:stCondLst>
                                    <p:cond delay="0"/>
                                  </p:stCondLst>
                                  <p:iterate type="lt">
                                    <p:tmAbs val="200"/>
                                  </p:iterate>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iterate type="lt">
                                    <p:tmAbs val="0"/>
                                  </p:iterate>
                                  <p:childTnLst>
                                    <p:set>
                                      <p:cBhvr>
                                        <p:cTn id="42"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8" grpId="1"/>
      <p:bldP spid="13" grpId="0"/>
      <p:bldP spid="13" grpId="1"/>
      <p:bldP spid="14" grpId="0"/>
      <p:bldP spid="14" grpId="1"/>
      <p:bldP spid="15" grpId="0"/>
      <p:bldP spid="15"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hain Break Ball falls">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rotWithShape="1">
          <a:blip r:embed="rId5"/>
          <a:srcRect l="-11009" r="12794"/>
          <a:stretch/>
        </p:blipFill>
        <p:spPr>
          <a:xfrm>
            <a:off x="2514600" y="1435249"/>
            <a:ext cx="9448800" cy="5410200"/>
          </a:xfrm>
        </p:spPr>
      </p:pic>
      <p:sp>
        <p:nvSpPr>
          <p:cNvPr id="5" name="Text Placeholder 2"/>
          <p:cNvSpPr txBox="1">
            <a:spLocks/>
          </p:cNvSpPr>
          <p:nvPr/>
        </p:nvSpPr>
        <p:spPr>
          <a:xfrm>
            <a:off x="76200" y="2743200"/>
            <a:ext cx="3657600" cy="3505200"/>
          </a:xfrm>
          <a:prstGeom prst="rect">
            <a:avLst/>
          </a:prstGeom>
        </p:spPr>
        <p:txBody>
          <a:bodyPr vert="horz" anchor="b">
            <a:noAutofit/>
          </a:bodyPr>
          <a:lstStyle>
            <a:defPPr>
              <a:defRPr lang="en-US"/>
            </a:defPPr>
            <a:lvl1pPr marL="0" algn="l" defTabSz="914400" rtl="0" eaLnBrk="1" latinLnBrk="0" hangingPunct="1">
              <a:defRPr kumimoji="0"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82930" indent="-514350">
              <a:buFontTx/>
              <a:buAutoNum type="arabicPlain" startAt="3"/>
            </a:pPr>
            <a:r>
              <a:rPr lang="en-US" sz="3600" dirty="0"/>
              <a:t>Assign meanings to patterns of symbols</a:t>
            </a:r>
            <a:br>
              <a:rPr lang="en-US" sz="3600" dirty="0"/>
            </a:br>
            <a:r>
              <a:rPr lang="en-US" sz="3600" dirty="0"/>
              <a:t/>
            </a:r>
            <a:br>
              <a:rPr lang="en-US" sz="3600" dirty="0"/>
            </a:br>
            <a:r>
              <a:rPr lang="en-US" sz="3600" dirty="0"/>
              <a:t>AND !</a:t>
            </a:r>
            <a:br>
              <a:rPr lang="en-US" sz="3600" dirty="0"/>
            </a:br>
            <a:r>
              <a:rPr lang="en-US" sz="3600" dirty="0"/>
              <a:t/>
            </a:r>
            <a:br>
              <a:rPr lang="en-US" sz="3600" dirty="0"/>
            </a:br>
            <a:r>
              <a:rPr lang="en-US" sz="3600" dirty="0"/>
              <a:t>repeatedly use same pattern for same meaning</a:t>
            </a:r>
          </a:p>
        </p:txBody>
      </p:sp>
    </p:spTree>
    <p:extLst>
      <p:ext uri="{BB962C8B-B14F-4D97-AF65-F5344CB8AC3E}">
        <p14:creationId xmlns:p14="http://schemas.microsoft.com/office/powerpoint/2010/main" val="2933702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31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Box 2"/>
          <p:cNvSpPr txBox="1"/>
          <p:nvPr/>
        </p:nvSpPr>
        <p:spPr>
          <a:xfrm>
            <a:off x="3505200" y="1371600"/>
            <a:ext cx="5334000" cy="3581400"/>
          </a:xfrm>
          <a:prstGeom prst="rect">
            <a:avLst/>
          </a:prstGeom>
        </p:spPr>
        <p:txBody>
          <a:bodyPr vert="horz" wrap="none" lIns="100584" tIns="45720" rtlCol="0" anchor="b">
            <a:normAutofit lnSpcReduction="10000"/>
          </a:bodyPr>
          <a:lstStyle/>
          <a:p>
            <a:pPr marL="582930" lvl="0" indent="-514350"/>
            <a:r>
              <a:rPr lang="en-US" sz="4000" dirty="0">
                <a:latin typeface="Arial" pitchFamily="34" charset="0"/>
                <a:cs typeface="Arial" pitchFamily="34" charset="0"/>
              </a:rPr>
              <a:t>4 - </a:t>
            </a:r>
            <a:r>
              <a:rPr lang="en-US" sz="4000" dirty="0"/>
              <a:t>Create a punctuation</a:t>
            </a:r>
            <a:br>
              <a:rPr lang="en-US" sz="4000" dirty="0"/>
            </a:br>
            <a:r>
              <a:rPr lang="en-US" sz="4000" dirty="0"/>
              <a:t> syntax </a:t>
            </a:r>
            <a:br>
              <a:rPr lang="en-US" sz="4000" dirty="0"/>
            </a:br>
            <a:r>
              <a:rPr lang="en-US" sz="4000" dirty="0"/>
              <a:t/>
            </a:r>
            <a:br>
              <a:rPr lang="en-US" sz="4000" dirty="0"/>
            </a:br>
            <a:r>
              <a:rPr lang="en-US" sz="4000" dirty="0"/>
              <a:t>Where does a word, </a:t>
            </a:r>
          </a:p>
          <a:p>
            <a:pPr marL="582930" lvl="0" indent="-514350"/>
            <a:r>
              <a:rPr lang="en-US" sz="4000" dirty="0"/>
              <a:t>	protein, or gene </a:t>
            </a:r>
          </a:p>
          <a:p>
            <a:pPr marL="582930" lvl="0" indent="-514350"/>
            <a:r>
              <a:rPr lang="en-US" sz="4000" dirty="0"/>
              <a:t>	start and end?</a:t>
            </a:r>
          </a:p>
        </p:txBody>
      </p:sp>
      <p:cxnSp>
        <p:nvCxnSpPr>
          <p:cNvPr id="5" name="Straight Arrow Connector 4"/>
          <p:cNvCxnSpPr/>
          <p:nvPr/>
        </p:nvCxnSpPr>
        <p:spPr>
          <a:xfrm flipH="1">
            <a:off x="2133600" y="2133600"/>
            <a:ext cx="990600" cy="0"/>
          </a:xfrm>
          <a:prstGeom prst="straightConnector1">
            <a:avLst/>
          </a:prstGeom>
          <a:ln w="889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654484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6" name="Content Placeholder 5"/>
          <p:cNvSpPr>
            <a:spLocks noGrp="1"/>
          </p:cNvSpPr>
          <p:nvPr>
            <p:ph idx="1"/>
          </p:nvPr>
        </p:nvSpPr>
        <p:spPr/>
        <p:txBody>
          <a:bodyPr>
            <a:normAutofit/>
          </a:bodyPr>
          <a:lstStyle/>
          <a:p>
            <a:pPr algn="ctr">
              <a:buNone/>
            </a:pPr>
            <a:r>
              <a:rPr lang="en-US" sz="3600" dirty="0"/>
              <a:t>Shall I spare his life?</a:t>
            </a:r>
          </a:p>
          <a:p>
            <a:pPr algn="ctr">
              <a:buNone/>
            </a:pPr>
            <a:endParaRPr lang="en-US" sz="3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2743200"/>
            <a:ext cx="2971800" cy="2971800"/>
          </a:xfrm>
          <a:prstGeom prst="rect">
            <a:avLst/>
          </a:prstGeom>
        </p:spPr>
      </p:pic>
    </p:spTree>
    <p:extLst>
      <p:ext uri="{BB962C8B-B14F-4D97-AF65-F5344CB8AC3E}">
        <p14:creationId xmlns:p14="http://schemas.microsoft.com/office/powerpoint/2010/main" val="10849460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6" name="Content Placeholder 5"/>
          <p:cNvSpPr>
            <a:spLocks noGrp="1"/>
          </p:cNvSpPr>
          <p:nvPr>
            <p:ph idx="1"/>
          </p:nvPr>
        </p:nvSpPr>
        <p:spPr>
          <a:xfrm>
            <a:off x="914400" y="976191"/>
            <a:ext cx="7772400" cy="4572000"/>
          </a:xfrm>
        </p:spPr>
        <p:txBody>
          <a:bodyPr>
            <a:normAutofit/>
          </a:bodyPr>
          <a:lstStyle/>
          <a:p>
            <a:pPr algn="ctr">
              <a:buNone/>
            </a:pPr>
            <a:r>
              <a:rPr lang="en-US" sz="4000" dirty="0"/>
              <a:t>Do not kill him.</a:t>
            </a:r>
          </a:p>
          <a:p>
            <a:pPr algn="ctr">
              <a:buNone/>
            </a:pPr>
            <a:endParaRPr lang="en-US" sz="3600" dirty="0"/>
          </a:p>
          <a:p>
            <a:pPr algn="ctr">
              <a:buNone/>
            </a:pPr>
            <a:r>
              <a:rPr lang="en-US" sz="4000" dirty="0"/>
              <a:t>Do not. Kill him.</a:t>
            </a:r>
          </a:p>
          <a:p>
            <a:pPr algn="ctr">
              <a:buNone/>
            </a:pPr>
            <a:endParaRPr lang="en-US" sz="3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4700" y="3262191"/>
            <a:ext cx="2971800" cy="2971800"/>
          </a:xfrm>
          <a:prstGeom prst="rect">
            <a:avLst/>
          </a:prstGeom>
        </p:spPr>
      </p:pic>
      <p:sp>
        <p:nvSpPr>
          <p:cNvPr id="3" name="Oval 2"/>
          <p:cNvSpPr/>
          <p:nvPr/>
        </p:nvSpPr>
        <p:spPr>
          <a:xfrm>
            <a:off x="4267200" y="2438400"/>
            <a:ext cx="685800" cy="762000"/>
          </a:xfrm>
          <a:prstGeom prst="ellipse">
            <a:avLst/>
          </a:prstGeom>
          <a:noFill/>
          <a:ln w="889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8344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4191000" y="1905000"/>
            <a:ext cx="4419600" cy="2514600"/>
          </a:xfrm>
        </p:spPr>
        <p:txBody>
          <a:bodyPr>
            <a:normAutofit/>
          </a:bodyPr>
          <a:lstStyle/>
          <a:p>
            <a:pPr>
              <a:buNone/>
            </a:pPr>
            <a:r>
              <a:rPr lang="en-US" sz="4000" dirty="0"/>
              <a:t>4	 Create a </a:t>
            </a:r>
            <a:br>
              <a:rPr lang="en-US" sz="4000" dirty="0"/>
            </a:br>
            <a:r>
              <a:rPr lang="en-US" sz="4000" dirty="0"/>
              <a:t> punctuation</a:t>
            </a:r>
            <a:br>
              <a:rPr lang="en-US" sz="4000" dirty="0"/>
            </a:br>
            <a:r>
              <a:rPr lang="en-US" sz="4000" dirty="0"/>
              <a:t> syntax</a:t>
            </a:r>
          </a:p>
          <a:p>
            <a:pPr marL="582930" indent="-514350">
              <a:buNone/>
            </a:pPr>
            <a:endParaRPr lang="en-US" sz="2800" dirty="0"/>
          </a:p>
          <a:p>
            <a:pPr>
              <a:buNone/>
            </a:pPr>
            <a:endParaRPr lang="en-US" dirty="0"/>
          </a:p>
        </p:txBody>
      </p:sp>
    </p:spTree>
    <p:extLst>
      <p:ext uri="{BB962C8B-B14F-4D97-AF65-F5344CB8AC3E}">
        <p14:creationId xmlns:p14="http://schemas.microsoft.com/office/powerpoint/2010/main" val="7345587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cxnSp>
        <p:nvCxnSpPr>
          <p:cNvPr id="5" name="Straight Arrow Connector 4"/>
          <p:cNvCxnSpPr/>
          <p:nvPr/>
        </p:nvCxnSpPr>
        <p:spPr>
          <a:xfrm flipH="1">
            <a:off x="2209800" y="2590800"/>
            <a:ext cx="990600" cy="0"/>
          </a:xfrm>
          <a:prstGeom prst="straightConnector1">
            <a:avLst/>
          </a:prstGeom>
          <a:ln w="889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429000" y="2133600"/>
            <a:ext cx="5334000" cy="2057400"/>
          </a:xfrm>
          <a:prstGeom prst="rect">
            <a:avLst/>
          </a:prstGeom>
        </p:spPr>
        <p:txBody>
          <a:bodyPr vert="horz" wrap="none" lIns="100584" tIns="45720" rtlCol="0" anchor="b">
            <a:normAutofit/>
          </a:bodyPr>
          <a:lstStyle/>
          <a:p>
            <a:pPr marL="582930" lvl="0" indent="-514350"/>
            <a:r>
              <a:rPr lang="en-US" sz="4000" dirty="0">
                <a:latin typeface="Arial" pitchFamily="34" charset="0"/>
                <a:cs typeface="Arial" pitchFamily="34" charset="0"/>
              </a:rPr>
              <a:t>5  </a:t>
            </a:r>
            <a:r>
              <a:rPr lang="en-US" sz="4000" dirty="0"/>
              <a:t>Create system to</a:t>
            </a:r>
            <a:br>
              <a:rPr lang="en-US" sz="4000" dirty="0"/>
            </a:br>
            <a:r>
              <a:rPr lang="en-US" sz="4000" dirty="0"/>
              <a:t> control info flow</a:t>
            </a:r>
            <a:br>
              <a:rPr lang="en-US" sz="4000" dirty="0"/>
            </a:br>
            <a:r>
              <a:rPr lang="en-US" sz="4000" dirty="0"/>
              <a:t>(protein production)</a:t>
            </a:r>
          </a:p>
        </p:txBody>
      </p:sp>
    </p:spTree>
    <p:custDataLst>
      <p:tags r:id="rId1"/>
    </p:custDataLst>
    <p:extLst>
      <p:ext uri="{BB962C8B-B14F-4D97-AF65-F5344CB8AC3E}">
        <p14:creationId xmlns:p14="http://schemas.microsoft.com/office/powerpoint/2010/main" val="1103254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772400" cy="173736"/>
          </a:xfrm>
        </p:spPr>
        <p:txBody>
          <a:bodyPr/>
          <a:lstStyle/>
          <a:p>
            <a:r>
              <a:rPr lang="en-US" dirty="0"/>
              <a:t>  </a:t>
            </a:r>
            <a:br>
              <a:rPr lang="en-US" dirty="0"/>
            </a:br>
            <a:endParaRPr lang="en-US" dirty="0"/>
          </a:p>
        </p:txBody>
      </p:sp>
      <p:sp>
        <p:nvSpPr>
          <p:cNvPr id="3" name="Content Placeholder 2"/>
          <p:cNvSpPr>
            <a:spLocks noGrp="1"/>
          </p:cNvSpPr>
          <p:nvPr>
            <p:ph idx="1"/>
          </p:nvPr>
        </p:nvSpPr>
        <p:spPr>
          <a:xfrm>
            <a:off x="0" y="1447800"/>
            <a:ext cx="8763000" cy="3581400"/>
          </a:xfrm>
        </p:spPr>
        <p:txBody>
          <a:bodyPr>
            <a:noAutofit/>
          </a:bodyPr>
          <a:lstStyle/>
          <a:p>
            <a:pPr marL="582930" lvl="0" indent="0">
              <a:buNone/>
            </a:pPr>
            <a:r>
              <a:rPr lang="en-US" sz="3600" dirty="0"/>
              <a:t>Create  information to regulate protein production, “the voice of information”. </a:t>
            </a:r>
          </a:p>
          <a:p>
            <a:pPr marL="582930" lvl="0" indent="0">
              <a:buNone/>
            </a:pPr>
            <a:endParaRPr lang="en-US" sz="3600" dirty="0"/>
          </a:p>
          <a:p>
            <a:pPr marL="582930" lvl="0" indent="0">
              <a:buNone/>
            </a:pPr>
            <a:r>
              <a:rPr lang="en-US" sz="3600" dirty="0"/>
              <a:t>It is not enough to “know” and to “speak” words.  </a:t>
            </a:r>
          </a:p>
        </p:txBody>
      </p:sp>
    </p:spTree>
    <p:extLst>
      <p:ext uri="{BB962C8B-B14F-4D97-AF65-F5344CB8AC3E}">
        <p14:creationId xmlns:p14="http://schemas.microsoft.com/office/powerpoint/2010/main" val="11167930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772400" cy="173736"/>
          </a:xfrm>
        </p:spPr>
        <p:txBody>
          <a:bodyPr/>
          <a:lstStyle/>
          <a:p>
            <a:r>
              <a:rPr lang="en-US" dirty="0"/>
              <a:t>  </a:t>
            </a:r>
            <a:br>
              <a:rPr lang="en-US" dirty="0"/>
            </a:br>
            <a:endParaRPr lang="en-US" dirty="0"/>
          </a:p>
        </p:txBody>
      </p:sp>
      <p:sp>
        <p:nvSpPr>
          <p:cNvPr id="3" name="Content Placeholder 2"/>
          <p:cNvSpPr>
            <a:spLocks noGrp="1"/>
          </p:cNvSpPr>
          <p:nvPr>
            <p:ph idx="1"/>
          </p:nvPr>
        </p:nvSpPr>
        <p:spPr>
          <a:xfrm>
            <a:off x="381000" y="1447800"/>
            <a:ext cx="8382000" cy="3581400"/>
          </a:xfrm>
        </p:spPr>
        <p:txBody>
          <a:bodyPr>
            <a:noAutofit/>
          </a:bodyPr>
          <a:lstStyle/>
          <a:p>
            <a:pPr marL="582930" lvl="0" indent="0">
              <a:buNone/>
            </a:pPr>
            <a:r>
              <a:rPr lang="en-US" sz="4000" dirty="0"/>
              <a:t>We need the right mixture and timing of words to get a useful sentence.  </a:t>
            </a:r>
          </a:p>
        </p:txBody>
      </p:sp>
    </p:spTree>
    <p:extLst>
      <p:ext uri="{BB962C8B-B14F-4D97-AF65-F5344CB8AC3E}">
        <p14:creationId xmlns:p14="http://schemas.microsoft.com/office/powerpoint/2010/main" val="1390038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975" y="533400"/>
            <a:ext cx="8153400" cy="914400"/>
          </a:xfrm>
        </p:spPr>
        <p:txBody>
          <a:bodyPr/>
          <a:lstStyle/>
          <a:p>
            <a:r>
              <a:rPr lang="en-US" sz="3600" dirty="0"/>
              <a:t>Example - Complex Specified Information</a:t>
            </a:r>
          </a:p>
        </p:txBody>
      </p:sp>
      <p:sp>
        <p:nvSpPr>
          <p:cNvPr id="3" name="Content Placeholder 2"/>
          <p:cNvSpPr>
            <a:spLocks noGrp="1"/>
          </p:cNvSpPr>
          <p:nvPr>
            <p:ph idx="1"/>
          </p:nvPr>
        </p:nvSpPr>
        <p:spPr>
          <a:xfrm>
            <a:off x="152400" y="1524000"/>
            <a:ext cx="8534400" cy="3505200"/>
          </a:xfrm>
        </p:spPr>
        <p:txBody>
          <a:bodyPr>
            <a:noAutofit/>
          </a:bodyPr>
          <a:lstStyle/>
          <a:p>
            <a:pPr>
              <a:buNone/>
            </a:pPr>
            <a:r>
              <a:rPr lang="en-US" sz="3600" dirty="0"/>
              <a:t>      In the beginning God created the heavens and the earth. The earth was without form, and void; and darkness was on the face of the waters. And the Spirit of God was hovering over the face of the waters. Then God said, “Let there be light”; and there was light.</a:t>
            </a:r>
          </a:p>
        </p:txBody>
      </p:sp>
      <p:sp>
        <p:nvSpPr>
          <p:cNvPr id="4" name="TextBox 3"/>
          <p:cNvSpPr txBox="1"/>
          <p:nvPr/>
        </p:nvSpPr>
        <p:spPr>
          <a:xfrm>
            <a:off x="4114800" y="5486400"/>
            <a:ext cx="914400" cy="914400"/>
          </a:xfrm>
          <a:prstGeom prst="rect">
            <a:avLst/>
          </a:prstGeom>
        </p:spPr>
        <p:txBody>
          <a:bodyPr vert="horz" wrap="none" lIns="100584" tIns="45720" rtlCol="0" anchor="b">
            <a:normAutofit/>
          </a:bodyPr>
          <a:lstStyle/>
          <a:p>
            <a:pPr algn="ctr">
              <a:buClr>
                <a:schemeClr val="tx2"/>
              </a:buClr>
              <a:buSzPct val="95000"/>
            </a:pPr>
            <a:r>
              <a:rPr lang="en-US" sz="3600" dirty="0">
                <a:solidFill>
                  <a:schemeClr val="accent2">
                    <a:lumMod val="60000"/>
                    <a:lumOff val="40000"/>
                  </a:schemeClr>
                </a:solidFill>
                <a:latin typeface="Arial" pitchFamily="34" charset="0"/>
                <a:cs typeface="Arial" pitchFamily="34" charset="0"/>
              </a:rPr>
              <a:t>259 characters - similar to medium protein</a:t>
            </a:r>
          </a:p>
        </p:txBody>
      </p:sp>
    </p:spTree>
    <p:custDataLst>
      <p:tags r:id="rId1"/>
    </p:custDataLst>
    <p:extLst>
      <p:ext uri="{BB962C8B-B14F-4D97-AF65-F5344CB8AC3E}">
        <p14:creationId xmlns:p14="http://schemas.microsoft.com/office/powerpoint/2010/main" val="120736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lt">
                                    <p:tmAbs val="5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772400" cy="173736"/>
          </a:xfrm>
        </p:spPr>
        <p:txBody>
          <a:bodyPr/>
          <a:lstStyle/>
          <a:p>
            <a:r>
              <a:rPr lang="en-US" dirty="0"/>
              <a:t>  </a:t>
            </a:r>
            <a:br>
              <a:rPr lang="en-US" dirty="0"/>
            </a:br>
            <a:endParaRPr lang="en-US" dirty="0"/>
          </a:p>
        </p:txBody>
      </p:sp>
      <p:sp>
        <p:nvSpPr>
          <p:cNvPr id="3" name="Content Placeholder 2"/>
          <p:cNvSpPr>
            <a:spLocks noGrp="1"/>
          </p:cNvSpPr>
          <p:nvPr>
            <p:ph idx="1"/>
          </p:nvPr>
        </p:nvSpPr>
        <p:spPr>
          <a:xfrm>
            <a:off x="-190500" y="1219200"/>
            <a:ext cx="8839200" cy="1066800"/>
          </a:xfrm>
        </p:spPr>
        <p:txBody>
          <a:bodyPr>
            <a:noAutofit/>
          </a:bodyPr>
          <a:lstStyle/>
          <a:p>
            <a:pPr marL="582930" lvl="0" indent="0">
              <a:buNone/>
            </a:pPr>
            <a:r>
              <a:rPr lang="en-US" sz="3800" dirty="0"/>
              <a:t>Proteins must be produced at correct:  </a:t>
            </a:r>
            <a:r>
              <a:rPr lang="en-US" sz="2800" dirty="0"/>
              <a:t/>
            </a:r>
            <a:br>
              <a:rPr lang="en-US" sz="2800" dirty="0"/>
            </a:br>
            <a:r>
              <a:rPr lang="en-US" sz="2800" dirty="0"/>
              <a:t>    </a:t>
            </a:r>
          </a:p>
        </p:txBody>
      </p:sp>
      <p:sp>
        <p:nvSpPr>
          <p:cNvPr id="4" name="Content Placeholder 2"/>
          <p:cNvSpPr txBox="1">
            <a:spLocks/>
          </p:cNvSpPr>
          <p:nvPr/>
        </p:nvSpPr>
        <p:spPr>
          <a:xfrm>
            <a:off x="2438400" y="2438400"/>
            <a:ext cx="3581400" cy="2057400"/>
          </a:xfrm>
          <a:prstGeom prst="rect">
            <a:avLst/>
          </a:prstGeom>
        </p:spPr>
        <p:txBody>
          <a:bodyPr vert="horz">
            <a:noAutofit/>
          </a:bodyPr>
          <a:lstStyle/>
          <a:p>
            <a:pPr marL="1097280" marR="0" lvl="0" indent="-514350" algn="l" defTabSz="914400" rtl="0" eaLnBrk="1" fontAlgn="auto" latinLnBrk="0" hangingPunct="1">
              <a:lnSpc>
                <a:spcPct val="100000"/>
              </a:lnSpc>
              <a:spcBef>
                <a:spcPts val="700"/>
              </a:spcBef>
              <a:spcAft>
                <a:spcPts val="0"/>
              </a:spcAft>
              <a:buClr>
                <a:schemeClr val="tx2"/>
              </a:buClr>
              <a:buSzPct val="95000"/>
              <a:buFont typeface="Wingdings"/>
              <a:buAutoNum type="alphaLcParenR"/>
              <a:tabLst/>
              <a:defRPr/>
            </a:pPr>
            <a:r>
              <a:rPr kumimoji="0" lang="en-US" sz="40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Place</a:t>
            </a:r>
          </a:p>
          <a:p>
            <a:pPr marL="1097280" marR="0" lvl="0" indent="-514350" algn="l" defTabSz="914400" rtl="0" eaLnBrk="1" fontAlgn="auto" latinLnBrk="0" hangingPunct="1">
              <a:lnSpc>
                <a:spcPct val="100000"/>
              </a:lnSpc>
              <a:spcBef>
                <a:spcPts val="700"/>
              </a:spcBef>
              <a:spcAft>
                <a:spcPts val="0"/>
              </a:spcAft>
              <a:buClr>
                <a:schemeClr val="tx2"/>
              </a:buClr>
              <a:buSzPct val="95000"/>
              <a:buFont typeface="Wingdings"/>
              <a:buAutoNum type="alphaLcParenR"/>
              <a:tabLst/>
              <a:defRPr/>
            </a:pPr>
            <a:r>
              <a:rPr kumimoji="0" lang="en-US" sz="40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Time</a:t>
            </a:r>
          </a:p>
          <a:p>
            <a:pPr marL="1097280" marR="0" lvl="0" indent="-514350" algn="l" defTabSz="914400" rtl="0" eaLnBrk="1" fontAlgn="auto" latinLnBrk="0" hangingPunct="1">
              <a:lnSpc>
                <a:spcPct val="100000"/>
              </a:lnSpc>
              <a:spcBef>
                <a:spcPts val="700"/>
              </a:spcBef>
              <a:spcAft>
                <a:spcPts val="0"/>
              </a:spcAft>
              <a:buClr>
                <a:schemeClr val="tx2"/>
              </a:buClr>
              <a:buSzPct val="95000"/>
              <a:buFont typeface="Wingdings"/>
              <a:buAutoNum type="alphaLcParenR"/>
              <a:tabLst/>
              <a:defRPr/>
            </a:pPr>
            <a:r>
              <a:rPr kumimoji="0" lang="en-US" sz="40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Amounts</a:t>
            </a:r>
            <a:r>
              <a:rPr kumimoji="0" lang="en-US" sz="28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
            </a:r>
            <a:br>
              <a:rPr kumimoji="0" lang="en-US" sz="28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br>
            <a:endParaRPr kumimoji="0" lang="en-US" sz="2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9867421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772400" cy="173736"/>
          </a:xfrm>
        </p:spPr>
        <p:txBody>
          <a:bodyPr/>
          <a:lstStyle/>
          <a:p>
            <a:r>
              <a:rPr lang="en-US" dirty="0"/>
              <a:t>  </a:t>
            </a:r>
            <a:br>
              <a:rPr lang="en-US" dirty="0"/>
            </a:br>
            <a:endParaRPr lang="en-US" dirty="0"/>
          </a:p>
        </p:txBody>
      </p:sp>
      <p:sp>
        <p:nvSpPr>
          <p:cNvPr id="3" name="Content Placeholder 2"/>
          <p:cNvSpPr>
            <a:spLocks noGrp="1"/>
          </p:cNvSpPr>
          <p:nvPr>
            <p:ph idx="1"/>
          </p:nvPr>
        </p:nvSpPr>
        <p:spPr>
          <a:xfrm>
            <a:off x="-76200" y="609600"/>
            <a:ext cx="8763000" cy="5867400"/>
          </a:xfrm>
        </p:spPr>
        <p:txBody>
          <a:bodyPr>
            <a:noAutofit/>
          </a:bodyPr>
          <a:lstStyle/>
          <a:p>
            <a:pPr marL="1097280" indent="-514350">
              <a:buFont typeface="+mj-lt"/>
              <a:buAutoNum type="alphaLcParenR"/>
            </a:pPr>
            <a:r>
              <a:rPr lang="en-US" sz="3600" dirty="0"/>
              <a:t>Producing digestive acids (bile) in the brain would be fatal.  </a:t>
            </a:r>
            <a:br>
              <a:rPr lang="en-US" sz="3600" dirty="0"/>
            </a:br>
            <a:r>
              <a:rPr lang="en-US" sz="3600" dirty="0"/>
              <a:t>         	(wrong place)</a:t>
            </a:r>
            <a:endParaRPr lang="en-US" sz="2800" dirty="0"/>
          </a:p>
          <a:p>
            <a:pPr marL="1097280" indent="-514350">
              <a:buFont typeface="+mj-lt"/>
              <a:buAutoNum type="alphaLcParenR"/>
            </a:pPr>
            <a:r>
              <a:rPr lang="en-US" sz="3600" dirty="0"/>
              <a:t>Producing the hormones that trigger child birth too soon or too late would be fatal.  </a:t>
            </a:r>
            <a:br>
              <a:rPr lang="en-US" sz="3600" dirty="0"/>
            </a:br>
            <a:r>
              <a:rPr lang="en-US" sz="3600" dirty="0"/>
              <a:t>		(wrong time)</a:t>
            </a:r>
          </a:p>
          <a:p>
            <a:pPr marL="1097280" indent="-514350">
              <a:buFont typeface="+mj-lt"/>
              <a:buAutoNum type="alphaLcParenR"/>
            </a:pPr>
            <a:r>
              <a:rPr lang="en-US" sz="3600" dirty="0"/>
              <a:t>Producing not enough proteins (e.g. insulin) can be fatal.   </a:t>
            </a:r>
            <a:br>
              <a:rPr lang="en-US" sz="3600" dirty="0"/>
            </a:br>
            <a:r>
              <a:rPr lang="en-US" sz="3600" dirty="0"/>
              <a:t>		(wrong amount)</a:t>
            </a:r>
          </a:p>
        </p:txBody>
      </p:sp>
    </p:spTree>
    <p:extLst>
      <p:ext uri="{BB962C8B-B14F-4D97-AF65-F5344CB8AC3E}">
        <p14:creationId xmlns:p14="http://schemas.microsoft.com/office/powerpoint/2010/main" val="2875633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hidden"/>
                                      </p:to>
                                    </p:set>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hidden"/>
                                      </p:to>
                                    </p:set>
                                  </p:childTnLst>
                                </p:cTn>
                              </p:par>
                              <p:par>
                                <p:cTn id="21" presetID="2" presetClass="entr" presetSubtype="4"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4191000" y="2209800"/>
            <a:ext cx="4648200" cy="2514600"/>
          </a:xfrm>
        </p:spPr>
        <p:txBody>
          <a:bodyPr/>
          <a:lstStyle/>
          <a:p>
            <a:pPr>
              <a:buNone/>
            </a:pPr>
            <a:r>
              <a:rPr lang="en-US" sz="4000" dirty="0"/>
              <a:t>5	 Create system to</a:t>
            </a:r>
            <a:br>
              <a:rPr lang="en-US" sz="4000" dirty="0"/>
            </a:br>
            <a:r>
              <a:rPr lang="en-US" sz="4000" dirty="0"/>
              <a:t> regulate proteins</a:t>
            </a:r>
          </a:p>
          <a:p>
            <a:pPr marL="582930" indent="-514350">
              <a:buNone/>
            </a:pPr>
            <a:endParaRPr lang="en-US" sz="2800" dirty="0"/>
          </a:p>
          <a:p>
            <a:pPr>
              <a:buNone/>
            </a:pPr>
            <a:endParaRPr lang="en-US" dirty="0"/>
          </a:p>
        </p:txBody>
      </p:sp>
    </p:spTree>
    <p:extLst>
      <p:ext uri="{BB962C8B-B14F-4D97-AF65-F5344CB8AC3E}">
        <p14:creationId xmlns:p14="http://schemas.microsoft.com/office/powerpoint/2010/main" val="2537531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Box 2"/>
          <p:cNvSpPr txBox="1"/>
          <p:nvPr/>
        </p:nvSpPr>
        <p:spPr>
          <a:xfrm>
            <a:off x="3505200" y="1371600"/>
            <a:ext cx="5334000" cy="3581400"/>
          </a:xfrm>
          <a:prstGeom prst="rect">
            <a:avLst/>
          </a:prstGeom>
        </p:spPr>
        <p:txBody>
          <a:bodyPr vert="horz" wrap="none" lIns="100584" tIns="45720" rtlCol="0" anchor="b">
            <a:normAutofit/>
          </a:bodyPr>
          <a:lstStyle/>
          <a:p>
            <a:pPr marL="582930" lvl="0" indent="-514350"/>
            <a:r>
              <a:rPr lang="en-US" sz="4000" dirty="0">
                <a:latin typeface="Arial" pitchFamily="34" charset="0"/>
                <a:cs typeface="Arial" pitchFamily="34" charset="0"/>
              </a:rPr>
              <a:t>6 - </a:t>
            </a:r>
            <a:r>
              <a:rPr lang="en-US" sz="4000" dirty="0"/>
              <a:t>Create a mechanism</a:t>
            </a:r>
          </a:p>
          <a:p>
            <a:pPr marL="582930" lvl="0" indent="-514350"/>
            <a:r>
              <a:rPr lang="en-US" sz="4000" dirty="0"/>
              <a:t>	to write the </a:t>
            </a:r>
          </a:p>
          <a:p>
            <a:pPr marL="582930" lvl="0" indent="-514350"/>
            <a:r>
              <a:rPr lang="en-US" sz="4000" dirty="0"/>
              <a:t>	information </a:t>
            </a:r>
          </a:p>
        </p:txBody>
      </p:sp>
      <p:cxnSp>
        <p:nvCxnSpPr>
          <p:cNvPr id="5" name="Straight Arrow Connector 4"/>
          <p:cNvCxnSpPr/>
          <p:nvPr/>
        </p:nvCxnSpPr>
        <p:spPr>
          <a:xfrm flipH="1">
            <a:off x="2209800" y="3124200"/>
            <a:ext cx="990600" cy="0"/>
          </a:xfrm>
          <a:prstGeom prst="straightConnector1">
            <a:avLst/>
          </a:prstGeom>
          <a:ln w="889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00529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76400" y="1676400"/>
            <a:ext cx="4724400" cy="4732120"/>
          </a:xfrm>
        </p:spPr>
      </p:pic>
      <p:sp>
        <p:nvSpPr>
          <p:cNvPr id="5" name="Title 4"/>
          <p:cNvSpPr>
            <a:spLocks noGrp="1"/>
          </p:cNvSpPr>
          <p:nvPr>
            <p:ph type="title"/>
          </p:nvPr>
        </p:nvSpPr>
        <p:spPr>
          <a:xfrm>
            <a:off x="1752600" y="533400"/>
            <a:ext cx="4572000" cy="914400"/>
          </a:xfrm>
        </p:spPr>
        <p:txBody>
          <a:bodyPr/>
          <a:lstStyle/>
          <a:p>
            <a:r>
              <a:rPr lang="en-US" dirty="0"/>
              <a:t>Mechanism to Write</a:t>
            </a:r>
          </a:p>
        </p:txBody>
      </p:sp>
    </p:spTree>
    <p:extLst>
      <p:ext uri="{BB962C8B-B14F-4D97-AF65-F5344CB8AC3E}">
        <p14:creationId xmlns:p14="http://schemas.microsoft.com/office/powerpoint/2010/main" val="16192081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4114800" y="2133600"/>
            <a:ext cx="4648200" cy="2514600"/>
          </a:xfrm>
        </p:spPr>
        <p:txBody>
          <a:bodyPr/>
          <a:lstStyle/>
          <a:p>
            <a:pPr>
              <a:buNone/>
            </a:pPr>
            <a:r>
              <a:rPr lang="en-US" sz="4000" dirty="0"/>
              <a:t>6	 Mechanism to</a:t>
            </a:r>
            <a:br>
              <a:rPr lang="en-US" sz="4000" dirty="0"/>
            </a:br>
            <a:r>
              <a:rPr lang="en-US" sz="4000" dirty="0"/>
              <a:t> write information</a:t>
            </a:r>
          </a:p>
          <a:p>
            <a:pPr marL="582930" indent="-514350">
              <a:buNone/>
            </a:pPr>
            <a:endParaRPr lang="en-US" sz="2800" dirty="0"/>
          </a:p>
          <a:p>
            <a:pPr>
              <a:buNone/>
            </a:pPr>
            <a:endParaRPr lang="en-US" dirty="0"/>
          </a:p>
        </p:txBody>
      </p:sp>
    </p:spTree>
    <p:extLst>
      <p:ext uri="{BB962C8B-B14F-4D97-AF65-F5344CB8AC3E}">
        <p14:creationId xmlns:p14="http://schemas.microsoft.com/office/powerpoint/2010/main" val="1710169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Box 2"/>
          <p:cNvSpPr txBox="1"/>
          <p:nvPr/>
        </p:nvSpPr>
        <p:spPr>
          <a:xfrm>
            <a:off x="3276600" y="1600200"/>
            <a:ext cx="5334000" cy="3352800"/>
          </a:xfrm>
          <a:prstGeom prst="rect">
            <a:avLst/>
          </a:prstGeom>
        </p:spPr>
        <p:txBody>
          <a:bodyPr vert="horz" wrap="none" lIns="100584" tIns="45720" rtlCol="0" anchor="b">
            <a:normAutofit fontScale="92500" lnSpcReduction="20000"/>
          </a:bodyPr>
          <a:lstStyle/>
          <a:p>
            <a:pPr lvl="0" indent="-365760"/>
            <a:r>
              <a:rPr lang="en-US" sz="3600" dirty="0">
                <a:latin typeface="Arial" pitchFamily="34" charset="0"/>
                <a:cs typeface="Arial" pitchFamily="34" charset="0"/>
              </a:rPr>
              <a:t>7   Guess which symbolic </a:t>
            </a:r>
          </a:p>
          <a:p>
            <a:pPr lvl="0" indent="-365760"/>
            <a:r>
              <a:rPr lang="en-US" sz="3600" dirty="0">
                <a:latin typeface="Arial" pitchFamily="34" charset="0"/>
                <a:cs typeface="Arial" pitchFamily="34" charset="0"/>
              </a:rPr>
              <a:t>     Letters to use </a:t>
            </a:r>
            <a:br>
              <a:rPr lang="en-US" sz="3600" dirty="0">
                <a:latin typeface="Arial" pitchFamily="34" charset="0"/>
                <a:cs typeface="Arial" pitchFamily="34" charset="0"/>
              </a:rPr>
            </a:br>
            <a:r>
              <a:rPr lang="en-US" sz="3600" dirty="0">
                <a:latin typeface="Arial" pitchFamily="34" charset="0"/>
                <a:cs typeface="Arial" pitchFamily="34" charset="0"/>
              </a:rPr>
              <a:t>     (L, I, V, and E)</a:t>
            </a:r>
          </a:p>
          <a:p>
            <a:pPr lvl="0" indent="-365760"/>
            <a:endParaRPr lang="en-US" sz="3600" dirty="0">
              <a:latin typeface="Arial" pitchFamily="34" charset="0"/>
              <a:cs typeface="Arial" pitchFamily="34" charset="0"/>
            </a:endParaRPr>
          </a:p>
          <a:p>
            <a:pPr lvl="0" indent="-365760"/>
            <a:r>
              <a:rPr lang="en-US" sz="3600" dirty="0">
                <a:latin typeface="Arial" pitchFamily="34" charset="0"/>
                <a:cs typeface="Arial" pitchFamily="34" charset="0"/>
              </a:rPr>
              <a:t>	AND </a:t>
            </a:r>
          </a:p>
          <a:p>
            <a:pPr lvl="0" indent="-365760"/>
            <a:endParaRPr lang="en-US" sz="3600" dirty="0">
              <a:latin typeface="Arial" pitchFamily="34" charset="0"/>
              <a:cs typeface="Arial" pitchFamily="34" charset="0"/>
            </a:endParaRPr>
          </a:p>
          <a:p>
            <a:pPr lvl="0" indent="-365760"/>
            <a:r>
              <a:rPr lang="en-US" sz="3600" dirty="0">
                <a:latin typeface="Arial" pitchFamily="34" charset="0"/>
                <a:cs typeface="Arial" pitchFamily="34" charset="0"/>
              </a:rPr>
              <a:t>     arrange them </a:t>
            </a:r>
          </a:p>
          <a:p>
            <a:pPr lvl="0" indent="-365760"/>
            <a:r>
              <a:rPr lang="en-US" sz="3600" dirty="0">
                <a:latin typeface="Arial" pitchFamily="34" charset="0"/>
                <a:cs typeface="Arial" pitchFamily="34" charset="0"/>
              </a:rPr>
              <a:t>     in the correct order.</a:t>
            </a:r>
          </a:p>
        </p:txBody>
      </p:sp>
      <p:cxnSp>
        <p:nvCxnSpPr>
          <p:cNvPr id="5" name="Straight Arrow Connector 4"/>
          <p:cNvCxnSpPr/>
          <p:nvPr/>
        </p:nvCxnSpPr>
        <p:spPr>
          <a:xfrm flipH="1">
            <a:off x="2209800" y="3733800"/>
            <a:ext cx="990600" cy="0"/>
          </a:xfrm>
          <a:prstGeom prst="straightConnector1">
            <a:avLst/>
          </a:prstGeom>
          <a:ln w="889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7433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4114800" y="1905000"/>
            <a:ext cx="4953000" cy="2514600"/>
          </a:xfrm>
        </p:spPr>
        <p:txBody>
          <a:bodyPr>
            <a:normAutofit/>
          </a:bodyPr>
          <a:lstStyle/>
          <a:p>
            <a:pPr>
              <a:buNone/>
            </a:pPr>
            <a:r>
              <a:rPr lang="en-US" sz="4000" dirty="0"/>
              <a:t>7  Guess which</a:t>
            </a:r>
            <a:br>
              <a:rPr lang="en-US" sz="4000" dirty="0"/>
            </a:br>
            <a:r>
              <a:rPr lang="en-US" sz="4000" dirty="0"/>
              <a:t>  letters to use and</a:t>
            </a:r>
            <a:br>
              <a:rPr lang="en-US" sz="4000" dirty="0"/>
            </a:br>
            <a:r>
              <a:rPr lang="en-US" sz="4000" dirty="0"/>
              <a:t>  put them in order.</a:t>
            </a:r>
          </a:p>
          <a:p>
            <a:pPr marL="582930" indent="-514350">
              <a:buNone/>
            </a:pPr>
            <a:endParaRPr lang="en-US" sz="2800" dirty="0"/>
          </a:p>
          <a:p>
            <a:pPr>
              <a:buNone/>
            </a:pPr>
            <a:endParaRPr lang="en-US" dirty="0"/>
          </a:p>
        </p:txBody>
      </p:sp>
    </p:spTree>
    <p:extLst>
      <p:ext uri="{BB962C8B-B14F-4D97-AF65-F5344CB8AC3E}">
        <p14:creationId xmlns:p14="http://schemas.microsoft.com/office/powerpoint/2010/main" val="37628129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Box 2"/>
          <p:cNvSpPr txBox="1"/>
          <p:nvPr/>
        </p:nvSpPr>
        <p:spPr>
          <a:xfrm>
            <a:off x="3429000" y="3429000"/>
            <a:ext cx="5334000" cy="2362200"/>
          </a:xfrm>
          <a:prstGeom prst="rect">
            <a:avLst/>
          </a:prstGeom>
        </p:spPr>
        <p:txBody>
          <a:bodyPr vert="horz" wrap="none" lIns="100584" tIns="45720" rtlCol="0" anchor="b">
            <a:normAutofit/>
          </a:bodyPr>
          <a:lstStyle/>
          <a:p>
            <a:pPr marL="811530" lvl="0" indent="-742950">
              <a:buAutoNum type="arabicPlain" startAt="8"/>
            </a:pPr>
            <a:r>
              <a:rPr lang="en-US" sz="4000" dirty="0"/>
              <a:t>Create a mechanism </a:t>
            </a:r>
            <a:br>
              <a:rPr lang="en-US" sz="4000" dirty="0"/>
            </a:br>
            <a:r>
              <a:rPr lang="en-US" sz="4000" dirty="0"/>
              <a:t>read and copy the info</a:t>
            </a:r>
            <a:br>
              <a:rPr lang="en-US" sz="4000" dirty="0"/>
            </a:br>
            <a:r>
              <a:rPr lang="en-US" sz="4000" dirty="0"/>
              <a:t>and cell machinery</a:t>
            </a:r>
          </a:p>
        </p:txBody>
      </p:sp>
      <p:cxnSp>
        <p:nvCxnSpPr>
          <p:cNvPr id="5" name="Straight Arrow Connector 4"/>
          <p:cNvCxnSpPr/>
          <p:nvPr/>
        </p:nvCxnSpPr>
        <p:spPr>
          <a:xfrm flipH="1">
            <a:off x="2286000" y="4267200"/>
            <a:ext cx="990600" cy="0"/>
          </a:xfrm>
          <a:prstGeom prst="straightConnector1">
            <a:avLst/>
          </a:prstGeom>
          <a:ln w="889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940745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Copy Machines are Not Accidents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960880" y="1925320"/>
            <a:ext cx="5039360" cy="3779520"/>
          </a:xfrm>
          <a:prstGeom prst="rect">
            <a:avLst/>
          </a:prstGeom>
        </p:spPr>
      </p:pic>
    </p:spTree>
    <p:custDataLst>
      <p:tags r:id="rId1"/>
    </p:custDataLst>
    <p:extLst>
      <p:ext uri="{BB962C8B-B14F-4D97-AF65-F5344CB8AC3E}">
        <p14:creationId xmlns:p14="http://schemas.microsoft.com/office/powerpoint/2010/main" val="106368691"/>
      </p:ext>
    </p:extLst>
  </p:cSld>
  <p:clrMapOvr>
    <a:masterClrMapping/>
  </p:clrMapOvr>
  <p:transition>
    <p:wedg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4876800" cy="914400"/>
          </a:xfrm>
        </p:spPr>
        <p:txBody>
          <a:bodyPr/>
          <a:lstStyle/>
          <a:p>
            <a:endParaRPr lang="en-US" dirty="0"/>
          </a:p>
        </p:txBody>
      </p:sp>
      <p:sp>
        <p:nvSpPr>
          <p:cNvPr id="3" name="Content Placeholder 2"/>
          <p:cNvSpPr>
            <a:spLocks noGrp="1"/>
          </p:cNvSpPr>
          <p:nvPr>
            <p:ph idx="1"/>
          </p:nvPr>
        </p:nvSpPr>
        <p:spPr>
          <a:xfrm>
            <a:off x="304800" y="1524000"/>
            <a:ext cx="8153400" cy="4831560"/>
          </a:xfrm>
        </p:spPr>
        <p:txBody>
          <a:bodyPr>
            <a:normAutofit/>
          </a:bodyPr>
          <a:lstStyle/>
          <a:p>
            <a:pPr>
              <a:buNone/>
            </a:pPr>
            <a:r>
              <a:rPr lang="en-US" sz="3600" dirty="0"/>
              <a:t>	It is a mathematical fact that the DNA information for the simplest life could not have been created by:</a:t>
            </a:r>
          </a:p>
          <a:p>
            <a:pPr>
              <a:buNone/>
            </a:pPr>
            <a:endParaRPr lang="en-US" dirty="0"/>
          </a:p>
          <a:p>
            <a:pPr>
              <a:buNone/>
            </a:pPr>
            <a:r>
              <a:rPr lang="en-US" dirty="0"/>
              <a:t>   </a:t>
            </a:r>
            <a:r>
              <a:rPr lang="en-US" sz="3600" dirty="0"/>
              <a:t>Chance + Natural selection =  Life</a:t>
            </a:r>
          </a:p>
          <a:p>
            <a:pPr>
              <a:buNone/>
            </a:pPr>
            <a:endParaRPr lang="en-US" dirty="0"/>
          </a:p>
        </p:txBody>
      </p:sp>
      <p:grpSp>
        <p:nvGrpSpPr>
          <p:cNvPr id="16" name="Group 15"/>
          <p:cNvGrpSpPr/>
          <p:nvPr/>
        </p:nvGrpSpPr>
        <p:grpSpPr>
          <a:xfrm>
            <a:off x="6705600" y="3352800"/>
            <a:ext cx="1600200" cy="1600200"/>
            <a:chOff x="6858000" y="3200400"/>
            <a:chExt cx="1371600" cy="1219200"/>
          </a:xfrm>
        </p:grpSpPr>
        <p:sp>
          <p:nvSpPr>
            <p:cNvPr id="5" name="Oval 4"/>
            <p:cNvSpPr/>
            <p:nvPr/>
          </p:nvSpPr>
          <p:spPr>
            <a:xfrm>
              <a:off x="6858000" y="3200400"/>
              <a:ext cx="1371600" cy="12192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7162800" y="3352800"/>
              <a:ext cx="762000" cy="9906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31799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hainBreakOneLink.avi">
            <a:hlinkClick r:id="" action="ppaction://media"/>
          </p:cNvPr>
          <p:cNvPicPr>
            <a:picLocks noGrp="1" noChangeAspect="1"/>
          </p:cNvPicPr>
          <p:nvPr>
            <p:ph idx="1"/>
            <a:videoFile r:link="rId2"/>
            <p:extLst>
              <p:ext uri="{DAA4B4D4-6D71-4841-9C94-3DE7FCFB9230}">
                <p14:media xmlns:p14="http://schemas.microsoft.com/office/powerpoint/2010/main" r:link="rId1"/>
              </p:ext>
            </p:extLst>
          </p:nvPr>
        </p:nvPicPr>
        <p:blipFill>
          <a:blip r:embed="rId4" cstate="print"/>
          <a:stretch>
            <a:fillRect/>
          </a:stretch>
        </p:blipFill>
        <p:spPr>
          <a:xfrm>
            <a:off x="1066799" y="1600200"/>
            <a:ext cx="1074821" cy="5105400"/>
          </a:xfrm>
          <a:prstGeom prst="rect">
            <a:avLst/>
          </a:prstGeom>
          <a:blipFill>
            <a:blip r:embed="rId5" cstate="print"/>
            <a:stretch>
              <a:fillRect/>
            </a:stretch>
          </a:blipFill>
        </p:spPr>
      </p:pic>
      <p:sp>
        <p:nvSpPr>
          <p:cNvPr id="6" name="TextBox 5"/>
          <p:cNvSpPr txBox="1"/>
          <p:nvPr/>
        </p:nvSpPr>
        <p:spPr>
          <a:xfrm>
            <a:off x="4267200" y="3276600"/>
            <a:ext cx="1981200" cy="762000"/>
          </a:xfrm>
          <a:prstGeom prst="rect">
            <a:avLst/>
          </a:prstGeom>
        </p:spPr>
        <p:txBody>
          <a:bodyPr vert="horz" wrap="none" lIns="100584" tIns="45720" rtlCol="0" anchor="b">
            <a:normAutofit/>
          </a:bodyPr>
          <a:lstStyle/>
          <a:p>
            <a:pPr algn="ctr">
              <a:buClr>
                <a:schemeClr val="tx2"/>
              </a:buClr>
              <a:buSzPct val="95000"/>
            </a:pPr>
            <a:endParaRPr lang="en-US" sz="3200" dirty="0">
              <a:latin typeface="Arial" pitchFamily="34" charset="0"/>
              <a:cs typeface="Arial" pitchFamily="34" charset="0"/>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76200" y="1463343"/>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8" name="TextBox 17"/>
          <p:cNvSpPr txBox="1"/>
          <p:nvPr/>
        </p:nvSpPr>
        <p:spPr>
          <a:xfrm>
            <a:off x="5181600" y="3657600"/>
            <a:ext cx="914400" cy="914400"/>
          </a:xfrm>
          <a:prstGeom prst="rect">
            <a:avLst/>
          </a:prstGeom>
        </p:spPr>
        <p:txBody>
          <a:bodyPr vert="horz" wrap="none" lIns="100584" tIns="45720" rtlCol="0" anchor="b">
            <a:noAutofit/>
          </a:bodyPr>
          <a:lstStyle/>
          <a:p>
            <a:pPr algn="ctr">
              <a:buClr>
                <a:schemeClr val="tx2"/>
              </a:buClr>
              <a:buSzPct val="95000"/>
            </a:pPr>
            <a:r>
              <a:rPr lang="en-US" sz="4000" u="sng" dirty="0">
                <a:latin typeface="Arial" pitchFamily="34" charset="0"/>
                <a:cs typeface="Arial" pitchFamily="34" charset="0"/>
              </a:rPr>
              <a:t>None</a:t>
            </a:r>
            <a:r>
              <a:rPr lang="en-US" sz="4000" dirty="0">
                <a:latin typeface="Arial" pitchFamily="34" charset="0"/>
                <a:cs typeface="Arial" pitchFamily="34" charset="0"/>
              </a:rPr>
              <a:t> of the 8 steps</a:t>
            </a:r>
          </a:p>
          <a:p>
            <a:pPr algn="ctr">
              <a:buClr>
                <a:schemeClr val="tx2"/>
              </a:buClr>
              <a:buSzPct val="95000"/>
            </a:pPr>
            <a:r>
              <a:rPr lang="en-US" sz="4000" dirty="0">
                <a:latin typeface="Arial" pitchFamily="34" charset="0"/>
                <a:cs typeface="Arial" pitchFamily="34" charset="0"/>
              </a:rPr>
              <a:t>required for </a:t>
            </a:r>
          </a:p>
          <a:p>
            <a:pPr algn="ctr">
              <a:buClr>
                <a:schemeClr val="tx2"/>
              </a:buClr>
              <a:buSzPct val="95000"/>
            </a:pPr>
            <a:r>
              <a:rPr lang="en-US" sz="4000" dirty="0">
                <a:latin typeface="Arial" pitchFamily="34" charset="0"/>
                <a:cs typeface="Arial" pitchFamily="34" charset="0"/>
              </a:rPr>
              <a:t>information creation</a:t>
            </a:r>
          </a:p>
          <a:p>
            <a:pPr algn="ctr">
              <a:buClr>
                <a:schemeClr val="tx2"/>
              </a:buClr>
              <a:buSzPct val="95000"/>
            </a:pPr>
            <a:r>
              <a:rPr lang="en-US" sz="4000" dirty="0">
                <a:latin typeface="Arial" pitchFamily="34" charset="0"/>
                <a:cs typeface="Arial" pitchFamily="34" charset="0"/>
              </a:rPr>
              <a:t>happen by chance.</a:t>
            </a:r>
          </a:p>
        </p:txBody>
      </p:sp>
      <p:sp>
        <p:nvSpPr>
          <p:cNvPr id="3" name="Title 2"/>
          <p:cNvSpPr>
            <a:spLocks noGrp="1"/>
          </p:cNvSpPr>
          <p:nvPr>
            <p:ph type="title"/>
          </p:nvPr>
        </p:nvSpPr>
        <p:spPr/>
        <p:txBody>
          <a:bodyPr/>
          <a:lstStyle/>
          <a:p>
            <a:endParaRPr lang="en-US" dirty="0"/>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5042" y="1600200"/>
            <a:ext cx="1058333" cy="3810000"/>
          </a:xfrm>
          <a:prstGeom prst="rect">
            <a:avLst/>
          </a:prstGeom>
        </p:spPr>
      </p:pic>
    </p:spTree>
    <p:extLst>
      <p:ext uri="{BB962C8B-B14F-4D97-AF65-F5344CB8AC3E}">
        <p14:creationId xmlns:p14="http://schemas.microsoft.com/office/powerpoint/2010/main" val="7039653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hainBreak - Many Links">
            <a:hlinkClick r:id="" action="ppaction://media"/>
          </p:cNvPr>
          <p:cNvPicPr>
            <a:picLocks noGrp="1" noChangeAspect="1"/>
          </p:cNvPicPr>
          <p:nvPr>
            <p:ph idx="1"/>
            <a:videoFile r:link="rId1"/>
            <p:extLst>
              <p:ext uri="{DAA4B4D4-6D71-4841-9C94-3DE7FCFB9230}">
                <p14:media xmlns:p14="http://schemas.microsoft.com/office/powerpoint/2010/main" r:embed="rId2">
                  <p14:trim st="3451"/>
                </p14:media>
              </p:ext>
            </p:extLst>
          </p:nvPr>
        </p:nvPicPr>
        <p:blipFill>
          <a:blip r:embed="rId4"/>
          <a:stretch>
            <a:fillRect/>
          </a:stretch>
        </p:blipFill>
        <p:spPr>
          <a:xfrm>
            <a:off x="3962400" y="-120650"/>
            <a:ext cx="1295400" cy="6477000"/>
          </a:xfrm>
        </p:spPr>
      </p:pic>
    </p:spTree>
    <p:extLst>
      <p:ext uri="{BB962C8B-B14F-4D97-AF65-F5344CB8AC3E}">
        <p14:creationId xmlns:p14="http://schemas.microsoft.com/office/powerpoint/2010/main" val="20601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7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1143000"/>
            <a:ext cx="7772400" cy="3886200"/>
          </a:xfrm>
        </p:spPr>
        <p:txBody>
          <a:bodyPr>
            <a:normAutofit lnSpcReduction="10000"/>
          </a:bodyPr>
          <a:lstStyle/>
          <a:p>
            <a:pPr algn="ctr"/>
            <a:r>
              <a:rPr lang="en-US" sz="4300" u="sng" cap="small" dirty="0"/>
              <a:t>Facts of Nature</a:t>
            </a:r>
          </a:p>
          <a:p>
            <a:pPr algn="ctr"/>
            <a:r>
              <a:rPr lang="en-US" sz="3200" cap="small" dirty="0"/>
              <a:t/>
            </a:r>
            <a:br>
              <a:rPr lang="en-US" sz="3200" cap="small" dirty="0"/>
            </a:br>
            <a:r>
              <a:rPr lang="en-US" sz="3200" cap="small" dirty="0"/>
              <a:t/>
            </a:r>
            <a:br>
              <a:rPr lang="en-US" sz="3200" cap="small" dirty="0"/>
            </a:br>
            <a:r>
              <a:rPr lang="en-US" sz="4000" dirty="0"/>
              <a:t>1) Law of Gravity</a:t>
            </a:r>
          </a:p>
          <a:p>
            <a:pPr algn="ctr"/>
            <a:endParaRPr lang="en-US" sz="4000" dirty="0"/>
          </a:p>
          <a:p>
            <a:pPr algn="ctr"/>
            <a:r>
              <a:rPr lang="en-US" sz="4000" dirty="0"/>
              <a:t>2) Complex information </a:t>
            </a:r>
            <a:r>
              <a:rPr lang="en-US" sz="4000" u="sng" dirty="0"/>
              <a:t>is not</a:t>
            </a:r>
            <a:r>
              <a:rPr lang="en-US" sz="4000" dirty="0"/>
              <a:t> </a:t>
            </a:r>
          </a:p>
          <a:p>
            <a:pPr algn="ctr"/>
            <a:r>
              <a:rPr lang="en-US" sz="4000" dirty="0"/>
              <a:t>      created  by chance</a:t>
            </a:r>
          </a:p>
          <a:p>
            <a:pPr algn="ctr"/>
            <a:endParaRPr lang="en-US" sz="3200" dirty="0"/>
          </a:p>
        </p:txBody>
      </p:sp>
    </p:spTree>
    <p:extLst>
      <p:ext uri="{BB962C8B-B14F-4D97-AF65-F5344CB8AC3E}">
        <p14:creationId xmlns:p14="http://schemas.microsoft.com/office/powerpoint/2010/main" val="341106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p:cTn id="1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True Science</a:t>
            </a:r>
          </a:p>
        </p:txBody>
      </p:sp>
      <p:sp>
        <p:nvSpPr>
          <p:cNvPr id="3" name="Content Placeholder 2"/>
          <p:cNvSpPr>
            <a:spLocks noGrp="1"/>
          </p:cNvSpPr>
          <p:nvPr>
            <p:ph idx="1"/>
          </p:nvPr>
        </p:nvSpPr>
        <p:spPr>
          <a:xfrm>
            <a:off x="457200" y="1783560"/>
            <a:ext cx="8229600" cy="4572000"/>
          </a:xfrm>
        </p:spPr>
        <p:txBody>
          <a:bodyPr>
            <a:normAutofit/>
          </a:bodyPr>
          <a:lstStyle/>
          <a:p>
            <a:r>
              <a:rPr lang="en-US" sz="4000" dirty="0"/>
              <a:t>Scientific Theories Must be Testable</a:t>
            </a:r>
          </a:p>
          <a:p>
            <a:r>
              <a:rPr lang="en-US" sz="4000" dirty="0"/>
              <a:t>Must Not Contradict Known Facts</a:t>
            </a:r>
          </a:p>
        </p:txBody>
      </p:sp>
    </p:spTree>
    <p:custDataLst>
      <p:tags r:id="rId1"/>
    </p:custDataLst>
    <p:extLst>
      <p:ext uri="{BB962C8B-B14F-4D97-AF65-F5344CB8AC3E}">
        <p14:creationId xmlns:p14="http://schemas.microsoft.com/office/powerpoint/2010/main" val="281351930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5344" y="269081"/>
            <a:ext cx="7772400" cy="914400"/>
          </a:xfrm>
        </p:spPr>
        <p:txBody>
          <a:bodyPr/>
          <a:lstStyle/>
          <a:p>
            <a:r>
              <a:rPr lang="en-US" dirty="0"/>
              <a:t>Problem</a:t>
            </a:r>
          </a:p>
        </p:txBody>
      </p:sp>
      <p:sp>
        <p:nvSpPr>
          <p:cNvPr id="3" name="Content Placeholder 2"/>
          <p:cNvSpPr>
            <a:spLocks noGrp="1"/>
          </p:cNvSpPr>
          <p:nvPr>
            <p:ph idx="1"/>
          </p:nvPr>
        </p:nvSpPr>
        <p:spPr>
          <a:xfrm>
            <a:off x="228600" y="1219200"/>
            <a:ext cx="8839200" cy="3017040"/>
          </a:xfrm>
        </p:spPr>
        <p:txBody>
          <a:bodyPr>
            <a:noAutofit/>
          </a:bodyPr>
          <a:lstStyle/>
          <a:p>
            <a:r>
              <a:rPr lang="en-US" sz="3600" dirty="0"/>
              <a:t>Evolution Requires</a:t>
            </a:r>
            <a:br>
              <a:rPr lang="en-US" sz="3600" dirty="0"/>
            </a:br>
            <a:r>
              <a:rPr lang="en-US" sz="3600" dirty="0"/>
              <a:t>Information be Created by Chance </a:t>
            </a:r>
            <a:br>
              <a:rPr lang="en-US" sz="3600" dirty="0"/>
            </a:br>
            <a:r>
              <a:rPr lang="en-US" sz="3600" dirty="0"/>
              <a:t>+ Natural Selection</a:t>
            </a:r>
            <a:br>
              <a:rPr lang="en-US" sz="3600" dirty="0"/>
            </a:br>
            <a:endParaRPr lang="en-US" sz="1000" dirty="0"/>
          </a:p>
          <a:p>
            <a:r>
              <a:rPr lang="en-US" sz="3600" dirty="0"/>
              <a:t>Known Fact:</a:t>
            </a:r>
            <a:br>
              <a:rPr lang="en-US" sz="3600" dirty="0"/>
            </a:br>
            <a:r>
              <a:rPr lang="en-US" sz="3600" dirty="0"/>
              <a:t>Complex Information  is Not Created by Chance</a:t>
            </a:r>
            <a:br>
              <a:rPr lang="en-US" sz="3600" dirty="0"/>
            </a:br>
            <a:endParaRPr lang="en-US" sz="1000" dirty="0"/>
          </a:p>
          <a:p>
            <a:r>
              <a:rPr lang="en-US" sz="3600" dirty="0"/>
              <a:t>Mathematically Provable </a:t>
            </a:r>
          </a:p>
        </p:txBody>
      </p:sp>
    </p:spTree>
    <p:custDataLst>
      <p:tags r:id="rId1"/>
    </p:custDataLst>
    <p:extLst>
      <p:ext uri="{BB962C8B-B14F-4D97-AF65-F5344CB8AC3E}">
        <p14:creationId xmlns:p14="http://schemas.microsoft.com/office/powerpoint/2010/main" val="230115516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3">
                                            <p:txEl>
                                              <p:pRg st="0" end="0"/>
                                            </p:txEl>
                                          </p:spTgt>
                                        </p:tgtEl>
                                      </p:cBhvr>
                                    </p:animEffect>
                                    <p:set>
                                      <p:cBhvr>
                                        <p:cTn id="11" dur="1" fill="hold">
                                          <p:stCondLst>
                                            <p:cond delay="499"/>
                                          </p:stCondLst>
                                        </p:cTn>
                                        <p:tgtEl>
                                          <p:spTgt spid="3">
                                            <p:txEl>
                                              <p:pRg st="0" end="0"/>
                                            </p:txEl>
                                          </p:spTgt>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3">
                                            <p:txEl>
                                              <p:pRg st="1" end="1"/>
                                            </p:txEl>
                                          </p:spTgt>
                                        </p:tgtEl>
                                      </p:cBhvr>
                                    </p:animEffect>
                                    <p:set>
                                      <p:cBhvr>
                                        <p:cTn id="18" dur="1" fill="hold">
                                          <p:stCondLst>
                                            <p:cond delay="499"/>
                                          </p:stCondLst>
                                        </p:cTn>
                                        <p:tgtEl>
                                          <p:spTgt spid="3">
                                            <p:txEl>
                                              <p:pRg st="1" end="1"/>
                                            </p:txEl>
                                          </p:spTgt>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895600"/>
            <a:ext cx="8382000" cy="914400"/>
          </a:xfrm>
        </p:spPr>
        <p:txBody>
          <a:bodyPr>
            <a:normAutofit/>
          </a:bodyPr>
          <a:lstStyle/>
          <a:p>
            <a:pPr marL="68580" indent="0">
              <a:buNone/>
            </a:pPr>
            <a:r>
              <a:rPr lang="en-US" sz="4000" b="1" dirty="0"/>
              <a:t>The Theory of Evolution is False</a:t>
            </a:r>
          </a:p>
        </p:txBody>
      </p:sp>
    </p:spTree>
    <p:extLst>
      <p:ext uri="{BB962C8B-B14F-4D97-AF65-F5344CB8AC3E}">
        <p14:creationId xmlns:p14="http://schemas.microsoft.com/office/powerpoint/2010/main" val="8101272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0" y="969264"/>
            <a:ext cx="2209800" cy="914400"/>
          </a:xfrm>
        </p:spPr>
        <p:txBody>
          <a:bodyPr>
            <a:normAutofit/>
          </a:bodyPr>
          <a:lstStyle/>
          <a:p>
            <a:pPr marL="68580" indent="0">
              <a:buNone/>
            </a:pPr>
            <a:r>
              <a:rPr lang="en-US" sz="4800" b="1" dirty="0"/>
              <a:t>True</a:t>
            </a:r>
          </a:p>
        </p:txBody>
      </p:sp>
      <p:sp>
        <p:nvSpPr>
          <p:cNvPr id="4" name="TextBox 3"/>
          <p:cNvSpPr txBox="1"/>
          <p:nvPr/>
        </p:nvSpPr>
        <p:spPr>
          <a:xfrm>
            <a:off x="990600" y="2362200"/>
            <a:ext cx="6629400" cy="1828800"/>
          </a:xfrm>
          <a:prstGeom prst="rect">
            <a:avLst/>
          </a:prstGeom>
        </p:spPr>
        <p:txBody>
          <a:bodyPr vert="horz" wrap="none" lIns="100584" tIns="45720" rtlCol="0" anchor="b">
            <a:noAutofit/>
          </a:bodyPr>
          <a:lstStyle/>
          <a:p>
            <a:pPr algn="ctr">
              <a:buClr>
                <a:schemeClr val="tx2"/>
              </a:buClr>
              <a:buSzPct val="95000"/>
            </a:pPr>
            <a:r>
              <a:rPr lang="en-US" sz="4000" b="1" u="sng" dirty="0">
                <a:latin typeface="Arial" pitchFamily="34" charset="0"/>
                <a:cs typeface="Arial" pitchFamily="34" charset="0"/>
              </a:rPr>
              <a:t>Survival of the Fittest</a:t>
            </a:r>
            <a:r>
              <a:rPr lang="en-US" sz="4000" dirty="0">
                <a:latin typeface="Arial" pitchFamily="34" charset="0"/>
                <a:cs typeface="Arial" pitchFamily="34" charset="0"/>
              </a:rPr>
              <a:t/>
            </a:r>
            <a:br>
              <a:rPr lang="en-US" sz="4000" dirty="0">
                <a:latin typeface="Arial" pitchFamily="34" charset="0"/>
                <a:cs typeface="Arial" pitchFamily="34" charset="0"/>
              </a:rPr>
            </a:br>
            <a:r>
              <a:rPr lang="en-US" sz="4000" dirty="0">
                <a:latin typeface="Arial" pitchFamily="34" charset="0"/>
                <a:cs typeface="Arial" pitchFamily="34" charset="0"/>
              </a:rPr>
              <a:t>(Natural Selection)</a:t>
            </a:r>
          </a:p>
        </p:txBody>
      </p:sp>
      <p:sp>
        <p:nvSpPr>
          <p:cNvPr id="5" name="TextBox 4"/>
          <p:cNvSpPr txBox="1"/>
          <p:nvPr/>
        </p:nvSpPr>
        <p:spPr>
          <a:xfrm>
            <a:off x="1371600" y="3352800"/>
            <a:ext cx="4800600" cy="2057400"/>
          </a:xfrm>
          <a:prstGeom prst="rect">
            <a:avLst/>
          </a:prstGeom>
        </p:spPr>
        <p:txBody>
          <a:bodyPr vert="horz" wrap="none" lIns="100584" tIns="45720" rtlCol="0" anchor="b">
            <a:normAutofit/>
          </a:bodyPr>
          <a:lstStyle/>
          <a:p>
            <a:pPr algn="ctr">
              <a:buClr>
                <a:schemeClr val="tx2"/>
              </a:buClr>
              <a:buSzPct val="95000"/>
            </a:pPr>
            <a:endParaRPr lang="en-US" sz="3200" dirty="0">
              <a:latin typeface="Arial" pitchFamily="34" charset="0"/>
              <a:cs typeface="Arial" pitchFamily="34" charset="0"/>
            </a:endParaRPr>
          </a:p>
        </p:txBody>
      </p:sp>
    </p:spTree>
    <p:extLst>
      <p:ext uri="{BB962C8B-B14F-4D97-AF65-F5344CB8AC3E}">
        <p14:creationId xmlns:p14="http://schemas.microsoft.com/office/powerpoint/2010/main" val="24302726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6600" y="838200"/>
            <a:ext cx="1752600" cy="914400"/>
          </a:xfrm>
        </p:spPr>
        <p:txBody>
          <a:bodyPr>
            <a:normAutofit/>
          </a:bodyPr>
          <a:lstStyle/>
          <a:p>
            <a:pPr marL="68580" indent="0">
              <a:buNone/>
            </a:pPr>
            <a:r>
              <a:rPr lang="en-US" sz="4800" b="1" dirty="0"/>
              <a:t>True</a:t>
            </a:r>
          </a:p>
        </p:txBody>
      </p:sp>
      <p:sp>
        <p:nvSpPr>
          <p:cNvPr id="4" name="TextBox 3"/>
          <p:cNvSpPr txBox="1"/>
          <p:nvPr/>
        </p:nvSpPr>
        <p:spPr>
          <a:xfrm>
            <a:off x="2133600" y="2362200"/>
            <a:ext cx="5486400" cy="2514600"/>
          </a:xfrm>
          <a:prstGeom prst="rect">
            <a:avLst/>
          </a:prstGeom>
        </p:spPr>
        <p:txBody>
          <a:bodyPr vert="horz" wrap="none" lIns="100584" tIns="45720" rtlCol="0" anchor="b">
            <a:noAutofit/>
          </a:bodyPr>
          <a:lstStyle/>
          <a:p>
            <a:pPr>
              <a:buClr>
                <a:schemeClr val="tx2"/>
              </a:buClr>
              <a:buSzPct val="95000"/>
            </a:pPr>
            <a:endParaRPr lang="en-US" sz="4000" dirty="0">
              <a:latin typeface="Arial" pitchFamily="34" charset="0"/>
              <a:cs typeface="Arial" pitchFamily="34" charset="0"/>
            </a:endParaRPr>
          </a:p>
          <a:p>
            <a:pPr>
              <a:buClr>
                <a:schemeClr val="tx2"/>
              </a:buClr>
              <a:buSzPct val="95000"/>
            </a:pPr>
            <a:r>
              <a:rPr lang="en-US" sz="4000" b="1" u="sng" dirty="0">
                <a:latin typeface="Arial" pitchFamily="34" charset="0"/>
                <a:cs typeface="Arial" pitchFamily="34" charset="0"/>
              </a:rPr>
              <a:t>Adaptation</a:t>
            </a:r>
            <a:r>
              <a:rPr lang="en-US" sz="4000" dirty="0">
                <a:latin typeface="Arial" pitchFamily="34" charset="0"/>
                <a:cs typeface="Arial" pitchFamily="34" charset="0"/>
              </a:rPr>
              <a:t/>
            </a:r>
            <a:br>
              <a:rPr lang="en-US" sz="4000" dirty="0">
                <a:latin typeface="Arial" pitchFamily="34" charset="0"/>
                <a:cs typeface="Arial" pitchFamily="34" charset="0"/>
              </a:rPr>
            </a:br>
            <a:r>
              <a:rPr lang="en-US" sz="4000" dirty="0">
                <a:latin typeface="Arial" pitchFamily="34" charset="0"/>
                <a:cs typeface="Arial" pitchFamily="34" charset="0"/>
              </a:rPr>
              <a:t>Organisms can change </a:t>
            </a:r>
            <a:br>
              <a:rPr lang="en-US" sz="4000" dirty="0">
                <a:latin typeface="Arial" pitchFamily="34" charset="0"/>
                <a:cs typeface="Arial" pitchFamily="34" charset="0"/>
              </a:rPr>
            </a:br>
            <a:r>
              <a:rPr lang="en-US" sz="4000" dirty="0">
                <a:latin typeface="Arial" pitchFamily="34" charset="0"/>
                <a:cs typeface="Arial" pitchFamily="34" charset="0"/>
              </a:rPr>
              <a:t>in response</a:t>
            </a:r>
            <a:br>
              <a:rPr lang="en-US" sz="4000" dirty="0">
                <a:latin typeface="Arial" pitchFamily="34" charset="0"/>
                <a:cs typeface="Arial" pitchFamily="34" charset="0"/>
              </a:rPr>
            </a:br>
            <a:r>
              <a:rPr lang="en-US" sz="4000" dirty="0">
                <a:latin typeface="Arial" pitchFamily="34" charset="0"/>
                <a:cs typeface="Arial" pitchFamily="34" charset="0"/>
              </a:rPr>
              <a:t>to the environment.</a:t>
            </a:r>
          </a:p>
        </p:txBody>
      </p:sp>
      <p:sp>
        <p:nvSpPr>
          <p:cNvPr id="5" name="TextBox 4"/>
          <p:cNvSpPr txBox="1"/>
          <p:nvPr/>
        </p:nvSpPr>
        <p:spPr>
          <a:xfrm>
            <a:off x="1371600" y="3352800"/>
            <a:ext cx="4800600" cy="2057400"/>
          </a:xfrm>
          <a:prstGeom prst="rect">
            <a:avLst/>
          </a:prstGeom>
        </p:spPr>
        <p:txBody>
          <a:bodyPr vert="horz" wrap="none" lIns="100584" tIns="45720" rtlCol="0" anchor="b">
            <a:normAutofit/>
          </a:bodyPr>
          <a:lstStyle/>
          <a:p>
            <a:pPr algn="ctr">
              <a:buClr>
                <a:schemeClr val="tx2"/>
              </a:buClr>
              <a:buSzPct val="95000"/>
            </a:pPr>
            <a:endParaRPr lang="en-US" sz="3200" dirty="0">
              <a:latin typeface="Arial" pitchFamily="34" charset="0"/>
              <a:cs typeface="Arial" pitchFamily="34" charset="0"/>
            </a:endParaRPr>
          </a:p>
        </p:txBody>
      </p:sp>
    </p:spTree>
    <p:extLst>
      <p:ext uri="{BB962C8B-B14F-4D97-AF65-F5344CB8AC3E}">
        <p14:creationId xmlns:p14="http://schemas.microsoft.com/office/powerpoint/2010/main" val="26427776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95600" y="838200"/>
            <a:ext cx="1752600" cy="914400"/>
          </a:xfrm>
        </p:spPr>
        <p:txBody>
          <a:bodyPr>
            <a:normAutofit fontScale="92500"/>
          </a:bodyPr>
          <a:lstStyle/>
          <a:p>
            <a:pPr marL="68580" indent="0">
              <a:buNone/>
            </a:pPr>
            <a:r>
              <a:rPr lang="en-US" sz="4800" b="1" dirty="0">
                <a:solidFill>
                  <a:srgbClr val="FF0000"/>
                </a:solidFill>
              </a:rPr>
              <a:t>False</a:t>
            </a:r>
          </a:p>
        </p:txBody>
      </p:sp>
      <p:sp>
        <p:nvSpPr>
          <p:cNvPr id="4" name="TextBox 3"/>
          <p:cNvSpPr txBox="1"/>
          <p:nvPr/>
        </p:nvSpPr>
        <p:spPr>
          <a:xfrm>
            <a:off x="914400" y="2057400"/>
            <a:ext cx="6629400" cy="2247900"/>
          </a:xfrm>
          <a:prstGeom prst="rect">
            <a:avLst/>
          </a:prstGeom>
        </p:spPr>
        <p:txBody>
          <a:bodyPr vert="horz" wrap="none" lIns="100584" tIns="45720" rtlCol="0" anchor="b">
            <a:noAutofit/>
          </a:bodyPr>
          <a:lstStyle/>
          <a:p>
            <a:pPr>
              <a:buClr>
                <a:schemeClr val="tx2"/>
              </a:buClr>
              <a:buSzPct val="95000"/>
            </a:pPr>
            <a:r>
              <a:rPr lang="en-US" sz="4000" b="1" u="sng" dirty="0">
                <a:latin typeface="Arial" pitchFamily="34" charset="0"/>
                <a:cs typeface="Arial" pitchFamily="34" charset="0"/>
              </a:rPr>
              <a:t>Evolution</a:t>
            </a:r>
            <a:r>
              <a:rPr lang="en-US" sz="4000" dirty="0">
                <a:latin typeface="Arial" pitchFamily="34" charset="0"/>
                <a:cs typeface="Arial" pitchFamily="34" charset="0"/>
              </a:rPr>
              <a:t/>
            </a:r>
            <a:br>
              <a:rPr lang="en-US" sz="4000" dirty="0">
                <a:latin typeface="Arial" pitchFamily="34" charset="0"/>
                <a:cs typeface="Arial" pitchFamily="34" charset="0"/>
              </a:rPr>
            </a:br>
            <a:r>
              <a:rPr lang="en-US" sz="4000" dirty="0">
                <a:latin typeface="Arial" pitchFamily="34" charset="0"/>
                <a:cs typeface="Arial" pitchFamily="34" charset="0"/>
              </a:rPr>
              <a:t>New complex information can</a:t>
            </a:r>
            <a:br>
              <a:rPr lang="en-US" sz="4000" dirty="0">
                <a:latin typeface="Arial" pitchFamily="34" charset="0"/>
                <a:cs typeface="Arial" pitchFamily="34" charset="0"/>
              </a:rPr>
            </a:br>
            <a:r>
              <a:rPr lang="en-US" sz="4000" dirty="0">
                <a:latin typeface="Arial" pitchFamily="34" charset="0"/>
                <a:cs typeface="Arial" pitchFamily="34" charset="0"/>
              </a:rPr>
              <a:t>be created by natural processes.</a:t>
            </a:r>
          </a:p>
        </p:txBody>
      </p:sp>
      <p:sp>
        <p:nvSpPr>
          <p:cNvPr id="5" name="TextBox 4"/>
          <p:cNvSpPr txBox="1"/>
          <p:nvPr/>
        </p:nvSpPr>
        <p:spPr>
          <a:xfrm>
            <a:off x="1371600" y="3352800"/>
            <a:ext cx="4800600" cy="2057400"/>
          </a:xfrm>
          <a:prstGeom prst="rect">
            <a:avLst/>
          </a:prstGeom>
        </p:spPr>
        <p:txBody>
          <a:bodyPr vert="horz" wrap="none" lIns="100584" tIns="45720" rtlCol="0" anchor="b">
            <a:normAutofit/>
          </a:bodyPr>
          <a:lstStyle/>
          <a:p>
            <a:pPr algn="ctr">
              <a:buClr>
                <a:schemeClr val="tx2"/>
              </a:buClr>
              <a:buSzPct val="95000"/>
            </a:pPr>
            <a:endParaRPr lang="en-US" sz="3200" dirty="0">
              <a:latin typeface="Arial" pitchFamily="34" charset="0"/>
              <a:cs typeface="Arial" pitchFamily="34" charset="0"/>
            </a:endParaRPr>
          </a:p>
        </p:txBody>
      </p:sp>
    </p:spTree>
    <p:extLst>
      <p:ext uri="{BB962C8B-B14F-4D97-AF65-F5344CB8AC3E}">
        <p14:creationId xmlns:p14="http://schemas.microsoft.com/office/powerpoint/2010/main" val="25352921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nvPr>
        </p:nvGraphicFramePr>
        <p:xfrm>
          <a:off x="228600" y="116231"/>
          <a:ext cx="8763000" cy="6379675"/>
        </p:xfrm>
        <a:graphic>
          <a:graphicData uri="http://schemas.openxmlformats.org/drawingml/2006/table">
            <a:tbl>
              <a:tblPr firstRow="1" bandRow="1">
                <a:tableStyleId>{5C22544A-7EE6-4342-B048-85BDC9FD1C3A}</a:tableStyleId>
              </a:tblPr>
              <a:tblGrid>
                <a:gridCol w="2743200">
                  <a:extLst>
                    <a:ext uri="{9D8B030D-6E8A-4147-A177-3AD203B41FA5}">
                      <a16:colId xmlns="" xmlns:a16="http://schemas.microsoft.com/office/drawing/2014/main" val="20000"/>
                    </a:ext>
                  </a:extLst>
                </a:gridCol>
                <a:gridCol w="3886200">
                  <a:extLst>
                    <a:ext uri="{9D8B030D-6E8A-4147-A177-3AD203B41FA5}">
                      <a16:colId xmlns="" xmlns:a16="http://schemas.microsoft.com/office/drawing/2014/main" val="20001"/>
                    </a:ext>
                  </a:extLst>
                </a:gridCol>
                <a:gridCol w="2133600">
                  <a:extLst>
                    <a:ext uri="{9D8B030D-6E8A-4147-A177-3AD203B41FA5}">
                      <a16:colId xmlns="" xmlns:a16="http://schemas.microsoft.com/office/drawing/2014/main" val="20002"/>
                    </a:ext>
                  </a:extLst>
                </a:gridCol>
              </a:tblGrid>
              <a:tr h="346854">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 xmlns:a16="http://schemas.microsoft.com/office/drawing/2014/main" val="10000"/>
                  </a:ext>
                </a:extLst>
              </a:tr>
              <a:tr h="13701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schemeClr val="tx2">
                              <a:lumMod val="50000"/>
                            </a:schemeClr>
                          </a:solidFill>
                        </a:rPr>
                        <a:t>Survival of the Fittest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t>Removes</a:t>
                      </a:r>
                      <a:r>
                        <a:rPr lang="en-US" sz="4000" b="1" baseline="0" dirty="0"/>
                        <a:t> information.</a:t>
                      </a:r>
                      <a:endParaRPr lang="en-US" sz="4000" b="1" dirty="0"/>
                    </a:p>
                  </a:txBody>
                  <a:tcPr/>
                </a:tc>
                <a:tc>
                  <a:txBody>
                    <a:bodyPr/>
                    <a:lstStyle/>
                    <a:p>
                      <a:r>
                        <a:rPr lang="en-US" sz="4000" b="1" dirty="0">
                          <a:solidFill>
                            <a:schemeClr val="tx2">
                              <a:lumMod val="50000"/>
                            </a:schemeClr>
                          </a:solidFill>
                        </a:rPr>
                        <a:t>True</a:t>
                      </a:r>
                    </a:p>
                  </a:txBody>
                  <a:tcPr anchor="ctr"/>
                </a:tc>
                <a:extLst>
                  <a:ext uri="{0D108BD9-81ED-4DB2-BD59-A6C34878D82A}">
                    <a16:rowId xmlns="" xmlns:a16="http://schemas.microsoft.com/office/drawing/2014/main" val="10001"/>
                  </a:ext>
                </a:extLst>
              </a:tr>
              <a:tr h="2399072">
                <a:tc>
                  <a:txBody>
                    <a:bodyPr/>
                    <a:lstStyle/>
                    <a:p>
                      <a:endParaRPr lang="en-US" sz="4000" b="1" dirty="0">
                        <a:solidFill>
                          <a:schemeClr val="tx2">
                            <a:lumMod val="50000"/>
                          </a:schemeClr>
                        </a:solidFill>
                      </a:endParaRPr>
                    </a:p>
                  </a:txBody>
                  <a:tcPr anchor="ctr"/>
                </a:tc>
                <a:tc>
                  <a:txBody>
                    <a:bodyPr/>
                    <a:lstStyle/>
                    <a:p>
                      <a:endParaRPr lang="en-US" sz="4000" b="1" dirty="0"/>
                    </a:p>
                  </a:txBody>
                  <a:tcPr/>
                </a:tc>
                <a:tc>
                  <a:txBody>
                    <a:bodyPr/>
                    <a:lstStyle/>
                    <a:p>
                      <a:endParaRPr lang="en-US" sz="4000" b="1" dirty="0">
                        <a:solidFill>
                          <a:schemeClr val="tx2">
                            <a:lumMod val="50000"/>
                          </a:schemeClr>
                        </a:solidFill>
                      </a:endParaRPr>
                    </a:p>
                  </a:txBody>
                  <a:tcPr anchor="ctr"/>
                </a:tc>
                <a:extLst>
                  <a:ext uri="{0D108BD9-81ED-4DB2-BD59-A6C34878D82A}">
                    <a16:rowId xmlns="" xmlns:a16="http://schemas.microsoft.com/office/drawing/2014/main" val="10002"/>
                  </a:ext>
                </a:extLst>
              </a:tr>
              <a:tr h="2244695">
                <a:tc>
                  <a:txBody>
                    <a:bodyPr/>
                    <a:lstStyle/>
                    <a:p>
                      <a:endParaRPr lang="en-US" sz="4000" b="1" dirty="0">
                        <a:solidFill>
                          <a:srgbClr val="FF0000"/>
                        </a:solidFill>
                      </a:endParaRPr>
                    </a:p>
                  </a:txBody>
                  <a:tcPr anchor="ctr"/>
                </a:tc>
                <a:tc>
                  <a:txBody>
                    <a:bodyPr/>
                    <a:lstStyle/>
                    <a:p>
                      <a:endParaRPr lang="en-US" sz="4000" b="1" dirty="0"/>
                    </a:p>
                  </a:txBody>
                  <a:tcPr/>
                </a:tc>
                <a:tc>
                  <a:txBody>
                    <a:bodyPr/>
                    <a:lstStyle/>
                    <a:p>
                      <a:pPr marL="0" algn="l" rtl="0" eaLnBrk="1" latinLnBrk="0" hangingPunct="1"/>
                      <a:endParaRPr kumimoji="0" lang="en-US" sz="4000" b="1" kern="1200" dirty="0">
                        <a:solidFill>
                          <a:srgbClr val="FF0000"/>
                        </a:solidFill>
                        <a:latin typeface="+mn-lt"/>
                        <a:ea typeface="+mn-ea"/>
                        <a:cs typeface="+mn-cs"/>
                      </a:endParaRPr>
                    </a:p>
                  </a:txBody>
                  <a:tcPr anchor="ct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2571562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1066800"/>
            <a:ext cx="4419600" cy="914400"/>
          </a:xfrm>
        </p:spPr>
        <p:txBody>
          <a:bodyPr/>
          <a:lstStyle/>
          <a:p>
            <a:r>
              <a:rPr lang="en-US" dirty="0"/>
              <a:t>Information Chain</a:t>
            </a:r>
          </a:p>
        </p:txBody>
      </p:sp>
      <p:sp>
        <p:nvSpPr>
          <p:cNvPr id="5" name="TextBox 4"/>
          <p:cNvSpPr txBox="1"/>
          <p:nvPr/>
        </p:nvSpPr>
        <p:spPr>
          <a:xfrm>
            <a:off x="2667000" y="3048000"/>
            <a:ext cx="5715000" cy="1981200"/>
          </a:xfrm>
          <a:prstGeom prst="rect">
            <a:avLst/>
          </a:prstGeom>
        </p:spPr>
        <p:txBody>
          <a:bodyPr vert="horz" wrap="square" lIns="100584" tIns="45720" rtlCol="0" anchor="b">
            <a:noAutofit/>
          </a:bodyPr>
          <a:lstStyle/>
          <a:p>
            <a:pPr algn="ctr">
              <a:buClr>
                <a:schemeClr val="tx2"/>
              </a:buClr>
              <a:buSzPct val="95000"/>
            </a:pPr>
            <a:r>
              <a:rPr lang="en-US" sz="4000" dirty="0">
                <a:latin typeface="Arial" pitchFamily="34" charset="0"/>
                <a:cs typeface="Arial" pitchFamily="34" charset="0"/>
              </a:rPr>
              <a:t>8 Essential Parts</a:t>
            </a:r>
          </a:p>
          <a:p>
            <a:pPr algn="ctr">
              <a:buClr>
                <a:schemeClr val="tx2"/>
              </a:buClr>
              <a:buSzPct val="95000"/>
            </a:pPr>
            <a:endParaRPr lang="en-US" sz="4000" dirty="0">
              <a:latin typeface="Arial" pitchFamily="34" charset="0"/>
              <a:cs typeface="Arial" pitchFamily="34" charset="0"/>
            </a:endParaRPr>
          </a:p>
          <a:p>
            <a:pPr algn="ctr">
              <a:buClr>
                <a:schemeClr val="tx2"/>
              </a:buClr>
              <a:buSzPct val="95000"/>
            </a:pPr>
            <a:r>
              <a:rPr lang="en-US" sz="4000" dirty="0">
                <a:latin typeface="Arial" pitchFamily="34" charset="0"/>
                <a:cs typeface="Arial" pitchFamily="34" charset="0"/>
              </a:rPr>
              <a:t>Not one happens by chance</a:t>
            </a:r>
          </a:p>
        </p:txBody>
      </p:sp>
      <p:pic>
        <p:nvPicPr>
          <p:cNvPr id="7" name="Picture 2" descr="C:\Users\John\Documents\Evolution\Info_Chance\Info_Short\Chain-8-Numbered-Links.jpg"/>
          <p:cNvPicPr>
            <a:picLocks noChangeAspect="1" noChangeArrowheads="1"/>
          </p:cNvPicPr>
          <p:nvPr/>
        </p:nvPicPr>
        <p:blipFill>
          <a:blip r:embed="rId3" cstate="print"/>
          <a:srcRect/>
          <a:stretch>
            <a:fillRect/>
          </a:stretch>
        </p:blipFill>
        <p:spPr bwMode="auto">
          <a:xfrm>
            <a:off x="838200" y="533400"/>
            <a:ext cx="1752600" cy="5842000"/>
          </a:xfrm>
          <a:prstGeom prst="rect">
            <a:avLst/>
          </a:prstGeom>
          <a:noFill/>
        </p:spPr>
      </p:pic>
    </p:spTree>
    <p:extLst>
      <p:ext uri="{BB962C8B-B14F-4D97-AF65-F5344CB8AC3E}">
        <p14:creationId xmlns:p14="http://schemas.microsoft.com/office/powerpoint/2010/main" val="4960887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nvPr>
        </p:nvGraphicFramePr>
        <p:xfrm>
          <a:off x="228600" y="116231"/>
          <a:ext cx="8763000" cy="6510443"/>
        </p:xfrm>
        <a:graphic>
          <a:graphicData uri="http://schemas.openxmlformats.org/drawingml/2006/table">
            <a:tbl>
              <a:tblPr firstRow="1" bandRow="1">
                <a:tableStyleId>{5C22544A-7EE6-4342-B048-85BDC9FD1C3A}</a:tableStyleId>
              </a:tblPr>
              <a:tblGrid>
                <a:gridCol w="2743200">
                  <a:extLst>
                    <a:ext uri="{9D8B030D-6E8A-4147-A177-3AD203B41FA5}">
                      <a16:colId xmlns="" xmlns:a16="http://schemas.microsoft.com/office/drawing/2014/main" val="20000"/>
                    </a:ext>
                  </a:extLst>
                </a:gridCol>
                <a:gridCol w="3886200">
                  <a:extLst>
                    <a:ext uri="{9D8B030D-6E8A-4147-A177-3AD203B41FA5}">
                      <a16:colId xmlns="" xmlns:a16="http://schemas.microsoft.com/office/drawing/2014/main" val="20001"/>
                    </a:ext>
                  </a:extLst>
                </a:gridCol>
                <a:gridCol w="2133600">
                  <a:extLst>
                    <a:ext uri="{9D8B030D-6E8A-4147-A177-3AD203B41FA5}">
                      <a16:colId xmlns="" xmlns:a16="http://schemas.microsoft.com/office/drawing/2014/main" val="20002"/>
                    </a:ext>
                  </a:extLst>
                </a:gridCol>
              </a:tblGrid>
              <a:tr h="346854">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 xmlns:a16="http://schemas.microsoft.com/office/drawing/2014/main" val="10000"/>
                  </a:ext>
                </a:extLst>
              </a:tr>
              <a:tr h="13701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schemeClr val="tx2">
                              <a:lumMod val="50000"/>
                            </a:schemeClr>
                          </a:solidFill>
                        </a:rPr>
                        <a:t>Survival of the Fittest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t>Removes</a:t>
                      </a:r>
                      <a:r>
                        <a:rPr lang="en-US" sz="4000" b="1" baseline="0" dirty="0"/>
                        <a:t> information.</a:t>
                      </a:r>
                      <a:endParaRPr lang="en-US" sz="4000" b="1" dirty="0"/>
                    </a:p>
                  </a:txBody>
                  <a:tcPr/>
                </a:tc>
                <a:tc>
                  <a:txBody>
                    <a:bodyPr/>
                    <a:lstStyle/>
                    <a:p>
                      <a:r>
                        <a:rPr lang="en-US" sz="4000" b="1" dirty="0">
                          <a:solidFill>
                            <a:schemeClr val="tx2">
                              <a:lumMod val="50000"/>
                            </a:schemeClr>
                          </a:solidFill>
                        </a:rPr>
                        <a:t>True</a:t>
                      </a:r>
                    </a:p>
                  </a:txBody>
                  <a:tcPr anchor="ctr"/>
                </a:tc>
                <a:extLst>
                  <a:ext uri="{0D108BD9-81ED-4DB2-BD59-A6C34878D82A}">
                    <a16:rowId xmlns="" xmlns:a16="http://schemas.microsoft.com/office/drawing/2014/main" val="10001"/>
                  </a:ext>
                </a:extLst>
              </a:tr>
              <a:tr h="2399072">
                <a:tc>
                  <a:txBody>
                    <a:bodyPr/>
                    <a:lstStyle/>
                    <a:p>
                      <a:r>
                        <a:rPr lang="en-US" sz="4000" b="1" dirty="0">
                          <a:solidFill>
                            <a:schemeClr val="tx2">
                              <a:lumMod val="50000"/>
                            </a:schemeClr>
                          </a:solidFill>
                        </a:rPr>
                        <a:t>Adaptation</a:t>
                      </a:r>
                    </a:p>
                  </a:txBody>
                  <a:tcPr anchor="ctr"/>
                </a:tc>
                <a:tc>
                  <a:txBody>
                    <a:bodyPr/>
                    <a:lstStyle/>
                    <a:p>
                      <a:r>
                        <a:rPr lang="en-US" sz="4000" b="1" dirty="0"/>
                        <a:t>Rearranges information. Turns</a:t>
                      </a:r>
                      <a:r>
                        <a:rPr lang="en-US" sz="4000" b="1" baseline="0" dirty="0"/>
                        <a:t> genes on/off.</a:t>
                      </a:r>
                      <a:endParaRPr lang="en-US" sz="4000" b="1" dirty="0"/>
                    </a:p>
                  </a:txBody>
                  <a:tcPr/>
                </a:tc>
                <a:tc>
                  <a:txBody>
                    <a:bodyPr/>
                    <a:lstStyle/>
                    <a:p>
                      <a:r>
                        <a:rPr lang="en-US" sz="4000" b="1" dirty="0">
                          <a:solidFill>
                            <a:schemeClr val="tx2">
                              <a:lumMod val="50000"/>
                            </a:schemeClr>
                          </a:solidFill>
                        </a:rPr>
                        <a:t>True</a:t>
                      </a:r>
                    </a:p>
                  </a:txBody>
                  <a:tcPr anchor="ctr"/>
                </a:tc>
                <a:extLst>
                  <a:ext uri="{0D108BD9-81ED-4DB2-BD59-A6C34878D82A}">
                    <a16:rowId xmlns="" xmlns:a16="http://schemas.microsoft.com/office/drawing/2014/main" val="10002"/>
                  </a:ext>
                </a:extLst>
              </a:tr>
              <a:tr h="2244695">
                <a:tc>
                  <a:txBody>
                    <a:bodyPr/>
                    <a:lstStyle/>
                    <a:p>
                      <a:endParaRPr lang="en-US" sz="4000" b="1" dirty="0">
                        <a:solidFill>
                          <a:srgbClr val="FF0000"/>
                        </a:solidFill>
                      </a:endParaRPr>
                    </a:p>
                  </a:txBody>
                  <a:tcPr anchor="ctr"/>
                </a:tc>
                <a:tc>
                  <a:txBody>
                    <a:bodyPr/>
                    <a:lstStyle/>
                    <a:p>
                      <a:endParaRPr lang="en-US" sz="4000" b="1" dirty="0"/>
                    </a:p>
                  </a:txBody>
                  <a:tcPr/>
                </a:tc>
                <a:tc>
                  <a:txBody>
                    <a:bodyPr/>
                    <a:lstStyle/>
                    <a:p>
                      <a:pPr marL="0" algn="l" rtl="0" eaLnBrk="1" latinLnBrk="0" hangingPunct="1"/>
                      <a:endParaRPr kumimoji="0" lang="en-US" sz="4000" b="1" kern="1200" dirty="0">
                        <a:solidFill>
                          <a:srgbClr val="FF0000"/>
                        </a:solidFill>
                        <a:latin typeface="+mn-lt"/>
                        <a:ea typeface="+mn-ea"/>
                        <a:cs typeface="+mn-cs"/>
                      </a:endParaRPr>
                    </a:p>
                  </a:txBody>
                  <a:tcPr anchor="ct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6765368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nvPr>
        </p:nvGraphicFramePr>
        <p:xfrm>
          <a:off x="228600" y="116231"/>
          <a:ext cx="8763000" cy="6510443"/>
        </p:xfrm>
        <a:graphic>
          <a:graphicData uri="http://schemas.openxmlformats.org/drawingml/2006/table">
            <a:tbl>
              <a:tblPr firstRow="1" bandRow="1">
                <a:tableStyleId>{5C22544A-7EE6-4342-B048-85BDC9FD1C3A}</a:tableStyleId>
              </a:tblPr>
              <a:tblGrid>
                <a:gridCol w="2743200">
                  <a:extLst>
                    <a:ext uri="{9D8B030D-6E8A-4147-A177-3AD203B41FA5}">
                      <a16:colId xmlns="" xmlns:a16="http://schemas.microsoft.com/office/drawing/2014/main" val="20000"/>
                    </a:ext>
                  </a:extLst>
                </a:gridCol>
                <a:gridCol w="3886200">
                  <a:extLst>
                    <a:ext uri="{9D8B030D-6E8A-4147-A177-3AD203B41FA5}">
                      <a16:colId xmlns="" xmlns:a16="http://schemas.microsoft.com/office/drawing/2014/main" val="20001"/>
                    </a:ext>
                  </a:extLst>
                </a:gridCol>
                <a:gridCol w="2133600">
                  <a:extLst>
                    <a:ext uri="{9D8B030D-6E8A-4147-A177-3AD203B41FA5}">
                      <a16:colId xmlns="" xmlns:a16="http://schemas.microsoft.com/office/drawing/2014/main" val="20002"/>
                    </a:ext>
                  </a:extLst>
                </a:gridCol>
              </a:tblGrid>
              <a:tr h="346854">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 xmlns:a16="http://schemas.microsoft.com/office/drawing/2014/main" val="10000"/>
                  </a:ext>
                </a:extLst>
              </a:tr>
              <a:tr h="13701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schemeClr val="tx2">
                              <a:lumMod val="50000"/>
                            </a:schemeClr>
                          </a:solidFill>
                        </a:rPr>
                        <a:t>Survival of the Fittest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t>Removes</a:t>
                      </a:r>
                      <a:r>
                        <a:rPr lang="en-US" sz="4000" b="1" baseline="0" dirty="0"/>
                        <a:t> information.</a:t>
                      </a:r>
                      <a:endParaRPr lang="en-US" sz="4000" b="1" dirty="0"/>
                    </a:p>
                  </a:txBody>
                  <a:tcPr/>
                </a:tc>
                <a:tc>
                  <a:txBody>
                    <a:bodyPr/>
                    <a:lstStyle/>
                    <a:p>
                      <a:r>
                        <a:rPr lang="en-US" sz="4000" b="1" dirty="0">
                          <a:solidFill>
                            <a:schemeClr val="tx2">
                              <a:lumMod val="50000"/>
                            </a:schemeClr>
                          </a:solidFill>
                        </a:rPr>
                        <a:t>True</a:t>
                      </a:r>
                    </a:p>
                  </a:txBody>
                  <a:tcPr anchor="ctr"/>
                </a:tc>
                <a:extLst>
                  <a:ext uri="{0D108BD9-81ED-4DB2-BD59-A6C34878D82A}">
                    <a16:rowId xmlns="" xmlns:a16="http://schemas.microsoft.com/office/drawing/2014/main" val="10001"/>
                  </a:ext>
                </a:extLst>
              </a:tr>
              <a:tr h="2399072">
                <a:tc>
                  <a:txBody>
                    <a:bodyPr/>
                    <a:lstStyle/>
                    <a:p>
                      <a:r>
                        <a:rPr lang="en-US" sz="4000" b="1" dirty="0">
                          <a:solidFill>
                            <a:schemeClr val="tx2">
                              <a:lumMod val="50000"/>
                            </a:schemeClr>
                          </a:solidFill>
                        </a:rPr>
                        <a:t>Adaptation</a:t>
                      </a:r>
                    </a:p>
                  </a:txBody>
                  <a:tcPr anchor="ctr"/>
                </a:tc>
                <a:tc>
                  <a:txBody>
                    <a:bodyPr/>
                    <a:lstStyle/>
                    <a:p>
                      <a:r>
                        <a:rPr lang="en-US" sz="4000" b="1" dirty="0"/>
                        <a:t>Rearranges information. Turns</a:t>
                      </a:r>
                      <a:r>
                        <a:rPr lang="en-US" sz="4000" b="1" baseline="0" dirty="0"/>
                        <a:t> genes on/off.</a:t>
                      </a:r>
                      <a:endParaRPr lang="en-US" sz="4000" b="1" dirty="0"/>
                    </a:p>
                  </a:txBody>
                  <a:tcPr/>
                </a:tc>
                <a:tc>
                  <a:txBody>
                    <a:bodyPr/>
                    <a:lstStyle/>
                    <a:p>
                      <a:r>
                        <a:rPr lang="en-US" sz="4000" b="1" dirty="0">
                          <a:solidFill>
                            <a:schemeClr val="tx2">
                              <a:lumMod val="50000"/>
                            </a:schemeClr>
                          </a:solidFill>
                        </a:rPr>
                        <a:t>True</a:t>
                      </a:r>
                    </a:p>
                  </a:txBody>
                  <a:tcPr anchor="ctr"/>
                </a:tc>
                <a:extLst>
                  <a:ext uri="{0D108BD9-81ED-4DB2-BD59-A6C34878D82A}">
                    <a16:rowId xmlns="" xmlns:a16="http://schemas.microsoft.com/office/drawing/2014/main" val="10002"/>
                  </a:ext>
                </a:extLst>
              </a:tr>
              <a:tr h="2244695">
                <a:tc>
                  <a:txBody>
                    <a:bodyPr/>
                    <a:lstStyle/>
                    <a:p>
                      <a:r>
                        <a:rPr lang="en-US" sz="4000" b="1" dirty="0">
                          <a:solidFill>
                            <a:srgbClr val="FF0000"/>
                          </a:solidFill>
                        </a:rPr>
                        <a:t>Evolution</a:t>
                      </a:r>
                    </a:p>
                  </a:txBody>
                  <a:tcPr anchor="ctr"/>
                </a:tc>
                <a:tc>
                  <a:txBody>
                    <a:bodyPr/>
                    <a:lstStyle/>
                    <a:p>
                      <a:endParaRPr lang="en-US" sz="1000" b="1" dirty="0"/>
                    </a:p>
                    <a:p>
                      <a:r>
                        <a:rPr lang="en-US" sz="4000" b="1" dirty="0"/>
                        <a:t>Believes in</a:t>
                      </a:r>
                      <a:r>
                        <a:rPr lang="en-US" sz="4000" b="1" baseline="0" dirty="0"/>
                        <a:t> new complex information.</a:t>
                      </a:r>
                      <a:endParaRPr lang="en-US" sz="4000" b="1" dirty="0"/>
                    </a:p>
                  </a:txBody>
                  <a:tcPr/>
                </a:tc>
                <a:tc>
                  <a:txBody>
                    <a:bodyPr/>
                    <a:lstStyle/>
                    <a:p>
                      <a:pPr marL="0" algn="l" rtl="0" eaLnBrk="1" latinLnBrk="0" hangingPunct="1"/>
                      <a:r>
                        <a:rPr kumimoji="0" lang="en-US" sz="4000" b="1" kern="1200" dirty="0">
                          <a:solidFill>
                            <a:srgbClr val="FF0000"/>
                          </a:solidFill>
                          <a:latin typeface="+mn-lt"/>
                          <a:ea typeface="+mn-ea"/>
                          <a:cs typeface="+mn-cs"/>
                        </a:rPr>
                        <a:t>False</a:t>
                      </a:r>
                    </a:p>
                  </a:txBody>
                  <a:tcPr anchor="ct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10380998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533400" y="1143000"/>
            <a:ext cx="8153400" cy="4572000"/>
          </a:xfrm>
        </p:spPr>
        <p:txBody>
          <a:bodyPr>
            <a:normAutofit/>
          </a:bodyPr>
          <a:lstStyle/>
          <a:p>
            <a:pPr marL="68580" indent="0">
              <a:buNone/>
            </a:pPr>
            <a:r>
              <a:rPr lang="en-US" sz="4000" spc="-100" dirty="0">
                <a:solidFill>
                  <a:schemeClr val="tx2">
                    <a:satMod val="200000"/>
                  </a:schemeClr>
                </a:solidFill>
                <a:ea typeface="+mj-ea"/>
              </a:rPr>
              <a:t>See presentations: </a:t>
            </a:r>
          </a:p>
          <a:p>
            <a:pPr marL="68580" indent="0">
              <a:buNone/>
            </a:pPr>
            <a:endParaRPr lang="en-US" sz="4000" dirty="0"/>
          </a:p>
          <a:p>
            <a:r>
              <a:rPr lang="en-US" sz="4000" dirty="0"/>
              <a:t>No information by chance – DNA</a:t>
            </a:r>
          </a:p>
          <a:p>
            <a:r>
              <a:rPr lang="en-US" sz="4000" dirty="0"/>
              <a:t>From simple to complex</a:t>
            </a:r>
          </a:p>
          <a:p>
            <a:pPr marL="68580" indent="0">
              <a:buNone/>
            </a:pPr>
            <a:endParaRPr lang="en-US" sz="4000" dirty="0"/>
          </a:p>
        </p:txBody>
      </p:sp>
    </p:spTree>
    <p:extLst>
      <p:ext uri="{BB962C8B-B14F-4D97-AF65-F5344CB8AC3E}">
        <p14:creationId xmlns:p14="http://schemas.microsoft.com/office/powerpoint/2010/main" val="30960958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14400"/>
            <a:ext cx="7924800" cy="914400"/>
          </a:xfrm>
        </p:spPr>
        <p:txBody>
          <a:bodyPr/>
          <a:lstStyle/>
          <a:p>
            <a:pPr marL="68580" indent="0"/>
            <a:r>
              <a:rPr lang="en-US" sz="3600" dirty="0"/>
              <a:t>Give your own presentations. </a:t>
            </a:r>
          </a:p>
        </p:txBody>
      </p:sp>
      <p:sp>
        <p:nvSpPr>
          <p:cNvPr id="3" name="Content Placeholder 2"/>
          <p:cNvSpPr>
            <a:spLocks noGrp="1"/>
          </p:cNvSpPr>
          <p:nvPr>
            <p:ph idx="1"/>
          </p:nvPr>
        </p:nvSpPr>
        <p:spPr>
          <a:xfrm>
            <a:off x="2362200" y="3733800"/>
            <a:ext cx="4038600" cy="990600"/>
          </a:xfrm>
        </p:spPr>
        <p:txBody>
          <a:bodyPr>
            <a:normAutofit/>
          </a:bodyPr>
          <a:lstStyle/>
          <a:p>
            <a:pPr marL="68580" indent="0">
              <a:buNone/>
            </a:pPr>
            <a:r>
              <a:rPr lang="en-US" sz="4000" dirty="0"/>
              <a:t>Educate7.com</a:t>
            </a:r>
          </a:p>
        </p:txBody>
      </p:sp>
      <p:sp>
        <p:nvSpPr>
          <p:cNvPr id="4" name="Content Placeholder 2"/>
          <p:cNvSpPr txBox="1">
            <a:spLocks/>
          </p:cNvSpPr>
          <p:nvPr/>
        </p:nvSpPr>
        <p:spPr>
          <a:xfrm>
            <a:off x="628650" y="4876800"/>
            <a:ext cx="8039100" cy="1447800"/>
          </a:xfrm>
          <a:prstGeom prst="rect">
            <a:avLst/>
          </a:prstGeom>
        </p:spPr>
        <p:txBody>
          <a:bodyPr vert="horz">
            <a:norm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Arial" pitchFamily="34" charset="0"/>
                <a:ea typeface="+mn-ea"/>
                <a:cs typeface="Arial" pitchFamily="34" charset="0"/>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Arial" pitchFamily="34" charset="0"/>
                <a:ea typeface="+mn-ea"/>
                <a:cs typeface="Arial" pitchFamily="34" charset="0"/>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Arial" pitchFamily="34" charset="0"/>
                <a:ea typeface="+mn-ea"/>
                <a:cs typeface="Arial" pitchFamily="34" charset="0"/>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Arial" pitchFamily="34" charset="0"/>
                <a:ea typeface="+mn-ea"/>
                <a:cs typeface="Arial" pitchFamily="34" charset="0"/>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Arial" pitchFamily="34" charset="0"/>
                <a:ea typeface="+mn-ea"/>
                <a:cs typeface="Arial" pitchFamily="34" charset="0"/>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buClr>
                <a:srgbClr val="D6ECFF"/>
              </a:buClr>
              <a:buFont typeface="Wingdings"/>
              <a:buNone/>
            </a:pPr>
            <a:endParaRPr lang="en-US" sz="4000" dirty="0">
              <a:solidFill>
                <a:prstClr val="white"/>
              </a:solidFill>
            </a:endParaRPr>
          </a:p>
        </p:txBody>
      </p:sp>
      <p:sp>
        <p:nvSpPr>
          <p:cNvPr id="5" name="Title 1"/>
          <p:cNvSpPr txBox="1">
            <a:spLocks/>
          </p:cNvSpPr>
          <p:nvPr/>
        </p:nvSpPr>
        <p:spPr>
          <a:xfrm>
            <a:off x="628650" y="1981200"/>
            <a:ext cx="7924800" cy="914400"/>
          </a:xfrm>
          <a:prstGeom prst="rect">
            <a:avLst/>
          </a:prstGeom>
        </p:spPr>
        <p:txBody>
          <a:bodyPr vert="horz" anchor="t">
            <a:noAutofit/>
          </a:bodyPr>
          <a:lstStyle>
            <a:lvl1pPr algn="l" rtl="0" eaLnBrk="1" latinLnBrk="0" hangingPunct="1">
              <a:spcBef>
                <a:spcPct val="0"/>
              </a:spcBef>
              <a:buNone/>
              <a:defRPr kumimoji="0" sz="4000" kern="1200" spc="-100" baseline="0">
                <a:solidFill>
                  <a:schemeClr val="tx2">
                    <a:satMod val="200000"/>
                  </a:schemeClr>
                </a:solidFill>
                <a:latin typeface="Arial" pitchFamily="34" charset="0"/>
                <a:ea typeface="+mj-ea"/>
                <a:cs typeface="Arial" pitchFamily="34" charset="0"/>
              </a:defRPr>
            </a:lvl1pPr>
            <a:extLst/>
          </a:lstStyle>
          <a:p>
            <a:pPr marL="68580"/>
            <a:r>
              <a:rPr lang="en-US" sz="3600" dirty="0">
                <a:solidFill>
                  <a:schemeClr val="tx1"/>
                </a:solidFill>
              </a:rPr>
              <a:t>Free downloads of PowerPoints used in these videos at:  </a:t>
            </a:r>
          </a:p>
        </p:txBody>
      </p:sp>
    </p:spTree>
    <p:extLst>
      <p:ext uri="{BB962C8B-B14F-4D97-AF65-F5344CB8AC3E}">
        <p14:creationId xmlns:p14="http://schemas.microsoft.com/office/powerpoint/2010/main" val="3976955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952501" y="1173960"/>
            <a:ext cx="7315199" cy="1295400"/>
          </a:xfrm>
          <a:prstGeom prst="rect">
            <a:avLst/>
          </a:prstGeom>
        </p:spPr>
        <p:txBody>
          <a:bodyPr vert="horz" lIns="100584" tIns="45720" anchor="b">
            <a:normAutofit fontScale="77500" lnSpcReduction="20000"/>
          </a:bodyPr>
          <a:lstStyle>
            <a:lvl1pPr marL="0" indent="0" algn="l" rtl="0" eaLnBrk="1" latinLnBrk="0" hangingPunct="1">
              <a:spcBef>
                <a:spcPts val="0"/>
              </a:spcBef>
              <a:buClr>
                <a:schemeClr val="tx2"/>
              </a:buClr>
              <a:buSzPct val="95000"/>
              <a:buFont typeface="Wingdings"/>
              <a:buNone/>
              <a:defRPr kumimoji="0" sz="2000" kern="1200" baseline="0">
                <a:solidFill>
                  <a:schemeClr val="tx1"/>
                </a:solidFill>
                <a:latin typeface="Arial" pitchFamily="34" charset="0"/>
                <a:ea typeface="+mn-ea"/>
                <a:cs typeface="Arial" pitchFamily="34" charset="0"/>
              </a:defRPr>
            </a:lvl1pPr>
            <a:lvl2pPr marL="457200" indent="0" algn="ctr" rtl="0" eaLnBrk="1" latinLnBrk="0" hangingPunct="1">
              <a:spcBef>
                <a:spcPct val="20000"/>
              </a:spcBef>
              <a:buClr>
                <a:schemeClr val="accent2"/>
              </a:buClr>
              <a:buSzPct val="90000"/>
              <a:buFont typeface="Wingdings"/>
              <a:buNone/>
              <a:defRPr kumimoji="0" sz="2600" kern="1200">
                <a:solidFill>
                  <a:schemeClr val="tx1"/>
                </a:solidFill>
                <a:latin typeface="Arial" pitchFamily="34" charset="0"/>
                <a:ea typeface="+mn-ea"/>
                <a:cs typeface="Arial" pitchFamily="34" charset="0"/>
              </a:defRPr>
            </a:lvl2pPr>
            <a:lvl3pPr marL="914400" indent="0" algn="ctr" rtl="0" eaLnBrk="1" latinLnBrk="0" hangingPunct="1">
              <a:spcBef>
                <a:spcPct val="20000"/>
              </a:spcBef>
              <a:buClr>
                <a:schemeClr val="accent2"/>
              </a:buClr>
              <a:buFont typeface="Wingdings 2"/>
              <a:buNone/>
              <a:defRPr kumimoji="0" sz="2400" kern="1200">
                <a:solidFill>
                  <a:schemeClr val="tx1"/>
                </a:solidFill>
                <a:latin typeface="Arial" pitchFamily="34" charset="0"/>
                <a:ea typeface="+mn-ea"/>
                <a:cs typeface="Arial" pitchFamily="34" charset="0"/>
              </a:defRPr>
            </a:lvl3pPr>
            <a:lvl4pPr marL="1371600" indent="0" algn="ctr" rtl="0" eaLnBrk="1" latinLnBrk="0" hangingPunct="1">
              <a:spcBef>
                <a:spcPct val="20000"/>
              </a:spcBef>
              <a:buClr>
                <a:schemeClr val="accent3"/>
              </a:buClr>
              <a:buFont typeface="Wingdings 3"/>
              <a:buNone/>
              <a:defRPr kumimoji="0" sz="2200" kern="1200">
                <a:solidFill>
                  <a:schemeClr val="tx1"/>
                </a:solidFill>
                <a:latin typeface="Arial" pitchFamily="34" charset="0"/>
                <a:ea typeface="+mn-ea"/>
                <a:cs typeface="Arial" pitchFamily="34" charset="0"/>
              </a:defRPr>
            </a:lvl4pPr>
            <a:lvl5pPr marL="1828800" indent="0" algn="ctr" rtl="0" eaLnBrk="1" latinLnBrk="0" hangingPunct="1">
              <a:spcBef>
                <a:spcPct val="20000"/>
              </a:spcBef>
              <a:buClr>
                <a:schemeClr val="accent3"/>
              </a:buClr>
              <a:buFont typeface="Wingdings 2"/>
              <a:buNone/>
              <a:defRPr kumimoji="0" sz="2000" kern="1200">
                <a:solidFill>
                  <a:schemeClr val="tx1"/>
                </a:solidFill>
                <a:latin typeface="Arial" pitchFamily="34" charset="0"/>
                <a:ea typeface="+mn-ea"/>
                <a:cs typeface="Arial" pitchFamily="34" charset="0"/>
              </a:defRPr>
            </a:lvl5pPr>
            <a:lvl6pPr marL="2286000" indent="0" algn="ctr" rtl="0" eaLnBrk="1" latinLnBrk="0" hangingPunct="1">
              <a:spcBef>
                <a:spcPct val="2000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4"/>
              </a:buClr>
              <a:buFont typeface="Wingdings 2"/>
              <a:buNone/>
              <a:defRPr kumimoji="0" sz="1600" kern="1200">
                <a:solidFill>
                  <a:schemeClr val="tx1"/>
                </a:solidFill>
                <a:latin typeface="+mn-lt"/>
                <a:ea typeface="+mn-ea"/>
                <a:cs typeface="+mn-cs"/>
              </a:defRPr>
            </a:lvl7pPr>
            <a:lvl8pPr marL="3200400" indent="0" algn="ctr" rtl="0" eaLnBrk="1" latinLnBrk="0" hangingPunct="1">
              <a:spcBef>
                <a:spcPct val="20000"/>
              </a:spcBef>
              <a:buClr>
                <a:schemeClr val="accent4"/>
              </a:buClr>
              <a:buFont typeface="Wingdings 2"/>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2"/>
              <a:buNone/>
              <a:defRPr kumimoji="0" sz="1600" kern="1200">
                <a:solidFill>
                  <a:schemeClr val="tx1"/>
                </a:solidFill>
                <a:latin typeface="+mn-lt"/>
                <a:ea typeface="+mn-ea"/>
                <a:cs typeface="+mn-cs"/>
              </a:defRPr>
            </a:lvl9pPr>
            <a:extLst/>
          </a:lstStyle>
          <a:p>
            <a:pPr marL="68580" algn="ctr"/>
            <a:r>
              <a:rPr lang="en-US" sz="3600" dirty="0"/>
              <a:t>Next:</a:t>
            </a:r>
          </a:p>
          <a:p>
            <a:pPr marL="68580" algn="ctr"/>
            <a:r>
              <a:rPr lang="en-US" sz="4200" dirty="0">
                <a:solidFill>
                  <a:schemeClr val="accent4">
                    <a:lumMod val="60000"/>
                    <a:lumOff val="40000"/>
                  </a:schemeClr>
                </a:solidFill>
              </a:rPr>
              <a:t>Are You an Accident of Nature?</a:t>
            </a:r>
          </a:p>
          <a:p>
            <a:pPr marL="68580" lvl="0" algn="ctr"/>
            <a:r>
              <a:rPr lang="en-US" sz="4200" dirty="0">
                <a:solidFill>
                  <a:schemeClr val="accent4">
                    <a:lumMod val="60000"/>
                    <a:lumOff val="40000"/>
                  </a:schemeClr>
                </a:solidFill>
              </a:rPr>
              <a:t>Part 8</a:t>
            </a:r>
          </a:p>
        </p:txBody>
      </p:sp>
      <p:sp>
        <p:nvSpPr>
          <p:cNvPr id="7" name="Subtitle 2"/>
          <p:cNvSpPr txBox="1">
            <a:spLocks/>
          </p:cNvSpPr>
          <p:nvPr/>
        </p:nvSpPr>
        <p:spPr>
          <a:xfrm>
            <a:off x="838200" y="2895600"/>
            <a:ext cx="7620000" cy="1143000"/>
          </a:xfrm>
          <a:prstGeom prst="rect">
            <a:avLst/>
          </a:prstGeom>
        </p:spPr>
        <p:txBody>
          <a:bodyPr vert="horz" lIns="100584" tIns="45720" anchor="b">
            <a:noAutofit/>
          </a:bodyPr>
          <a:lstStyle/>
          <a:p>
            <a:pPr marL="0" marR="0" lvl="0" indent="0" algn="ctr" defTabSz="914400" rtl="0" eaLnBrk="1" fontAlgn="auto" latinLnBrk="0" hangingPunct="1">
              <a:lnSpc>
                <a:spcPct val="100000"/>
              </a:lnSpc>
              <a:spcBef>
                <a:spcPts val="0"/>
              </a:spcBef>
              <a:spcAft>
                <a:spcPts val="0"/>
              </a:spcAft>
              <a:buClr>
                <a:schemeClr val="tx2"/>
              </a:buClr>
              <a:buSzPct val="95000"/>
              <a:buFont typeface="Wingdings"/>
              <a:buNone/>
              <a:tabLst/>
              <a:defRPr/>
            </a:pPr>
            <a:r>
              <a:rPr kumimoji="0" lang="en-US" sz="3600" b="1" i="0" strike="noStrike" kern="1200" spc="0" normalizeH="0" noProof="0" dirty="0">
                <a:ln>
                  <a:noFill/>
                </a:ln>
                <a:solidFill>
                  <a:schemeClr val="tx1"/>
                </a:solidFill>
                <a:effectLst/>
                <a:uLnTx/>
                <a:uFillTx/>
                <a:latin typeface="Arial" panose="020B0604020202020204" pitchFamily="34" charset="0"/>
                <a:cs typeface="Arial" panose="020B0604020202020204" pitchFamily="34" charset="0"/>
              </a:rPr>
              <a:t> Evolution from </a:t>
            </a:r>
            <a:r>
              <a:rPr lang="en-US" sz="3600" b="1" dirty="0">
                <a:latin typeface="Arial" panose="020B0604020202020204" pitchFamily="34" charset="0"/>
                <a:cs typeface="Arial" panose="020B0604020202020204" pitchFamily="34" charset="0"/>
              </a:rPr>
              <a:t>S</a:t>
            </a:r>
            <a:r>
              <a:rPr kumimoji="0" lang="en-US" sz="3600" b="1" i="0" strike="noStrike" kern="1200" spc="0" normalizeH="0" noProof="0" dirty="0" err="1">
                <a:ln>
                  <a:noFill/>
                </a:ln>
                <a:solidFill>
                  <a:schemeClr val="tx1"/>
                </a:solidFill>
                <a:effectLst/>
                <a:uLnTx/>
                <a:uFillTx/>
                <a:latin typeface="Arial" panose="020B0604020202020204" pitchFamily="34" charset="0"/>
                <a:cs typeface="Arial" panose="020B0604020202020204" pitchFamily="34" charset="0"/>
              </a:rPr>
              <a:t>imple</a:t>
            </a:r>
            <a:r>
              <a:rPr kumimoji="0" lang="en-US" sz="3600" b="1" i="0" strike="noStrike" kern="1200" spc="0" normalizeH="0" noProof="0" dirty="0">
                <a:ln>
                  <a:noFill/>
                </a:ln>
                <a:solidFill>
                  <a:schemeClr val="tx1"/>
                </a:solidFill>
                <a:effectLst/>
                <a:uLnTx/>
                <a:uFillTx/>
                <a:latin typeface="Arial" panose="020B0604020202020204" pitchFamily="34" charset="0"/>
                <a:cs typeface="Arial" panose="020B0604020202020204" pitchFamily="34" charset="0"/>
              </a:rPr>
              <a:t> to Complex Life?</a:t>
            </a:r>
          </a:p>
        </p:txBody>
      </p:sp>
    </p:spTree>
    <p:extLst>
      <p:ext uri="{BB962C8B-B14F-4D97-AF65-F5344CB8AC3E}">
        <p14:creationId xmlns:p14="http://schemas.microsoft.com/office/powerpoint/2010/main" val="2491001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Requirements</a:t>
            </a:r>
          </a:p>
        </p:txBody>
      </p:sp>
      <p:sp>
        <p:nvSpPr>
          <p:cNvPr id="3" name="Content Placeholder 2"/>
          <p:cNvSpPr>
            <a:spLocks noGrp="1"/>
          </p:cNvSpPr>
          <p:nvPr>
            <p:ph idx="1"/>
          </p:nvPr>
        </p:nvSpPr>
        <p:spPr>
          <a:xfrm>
            <a:off x="1981200" y="1676400"/>
            <a:ext cx="5562600" cy="3200400"/>
          </a:xfrm>
        </p:spPr>
        <p:txBody>
          <a:bodyPr>
            <a:noAutofit/>
          </a:bodyPr>
          <a:lstStyle/>
          <a:p>
            <a:pPr>
              <a:buNone/>
            </a:pPr>
            <a:r>
              <a:rPr lang="en-US" sz="3600" dirty="0"/>
              <a:t>What is required to:</a:t>
            </a:r>
          </a:p>
          <a:p>
            <a:pPr>
              <a:buNone/>
            </a:pPr>
            <a:r>
              <a:rPr lang="en-US" sz="3600" dirty="0"/>
              <a:t>    - Create</a:t>
            </a:r>
          </a:p>
          <a:p>
            <a:pPr>
              <a:buNone/>
            </a:pPr>
            <a:r>
              <a:rPr lang="en-US" sz="3600" dirty="0"/>
              <a:t>    - Store</a:t>
            </a:r>
          </a:p>
          <a:p>
            <a:pPr>
              <a:buNone/>
            </a:pPr>
            <a:r>
              <a:rPr lang="en-US" sz="3600" dirty="0"/>
              <a:t>    - Duplicate</a:t>
            </a:r>
            <a:br>
              <a:rPr lang="en-US" sz="3600" dirty="0"/>
            </a:br>
            <a:r>
              <a:rPr lang="en-US" sz="3600" dirty="0"/>
              <a:t/>
            </a:r>
            <a:br>
              <a:rPr lang="en-US" sz="3600" dirty="0"/>
            </a:br>
            <a:r>
              <a:rPr lang="en-US" sz="3600" dirty="0"/>
              <a:t>information?</a:t>
            </a:r>
          </a:p>
        </p:txBody>
      </p:sp>
    </p:spTree>
    <p:custDataLst>
      <p:tags r:id="rId1"/>
    </p:custDataLst>
    <p:extLst>
      <p:ext uri="{BB962C8B-B14F-4D97-AF65-F5344CB8AC3E}">
        <p14:creationId xmlns:p14="http://schemas.microsoft.com/office/powerpoint/2010/main" val="61938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3" name="Subtitle 2"/>
          <p:cNvSpPr>
            <a:spLocks noGrp="1"/>
          </p:cNvSpPr>
          <p:nvPr>
            <p:ph idx="1"/>
          </p:nvPr>
        </p:nvSpPr>
        <p:spPr/>
        <p:txBody>
          <a:bodyPr>
            <a:normAutofit/>
          </a:bodyPr>
          <a:lstStyle/>
          <a:p>
            <a:pPr algn="ctr"/>
            <a:endParaRPr lang="en-US" sz="3200" cap="small" dirty="0"/>
          </a:p>
          <a:p>
            <a:pPr algn="ctr"/>
            <a:endParaRPr lang="en-US" sz="3200" cap="small" dirty="0"/>
          </a:p>
          <a:p>
            <a:pPr algn="ctr"/>
            <a:endParaRPr lang="en-US" sz="3200" cap="small" dirty="0"/>
          </a:p>
          <a:p>
            <a:pPr algn="ctr">
              <a:buNone/>
            </a:pPr>
            <a:r>
              <a:rPr lang="en-US" sz="3600" cap="small" dirty="0"/>
              <a:t>Dr. Werner </a:t>
            </a:r>
            <a:r>
              <a:rPr lang="en-US" sz="3600" cap="small" dirty="0" err="1"/>
              <a:t>Gitt</a:t>
            </a:r>
            <a:endParaRPr lang="en-US" sz="3600" cap="small" dirty="0"/>
          </a:p>
        </p:txBody>
      </p:sp>
      <p:sp>
        <p:nvSpPr>
          <p:cNvPr id="5" name="TextBox 4"/>
          <p:cNvSpPr txBox="1"/>
          <p:nvPr/>
        </p:nvSpPr>
        <p:spPr>
          <a:xfrm>
            <a:off x="1698171" y="4114800"/>
            <a:ext cx="6400800" cy="1200329"/>
          </a:xfrm>
          <a:prstGeom prst="rect">
            <a:avLst/>
          </a:prstGeom>
          <a:noFill/>
        </p:spPr>
        <p:txBody>
          <a:bodyPr wrap="square" rtlCol="0">
            <a:spAutoFit/>
          </a:bodyPr>
          <a:lstStyle/>
          <a:p>
            <a:pPr algn="ctr"/>
            <a:r>
              <a:rPr lang="en-US" sz="3600" dirty="0"/>
              <a:t>Retired Director and Professor </a:t>
            </a:r>
          </a:p>
          <a:p>
            <a:pPr algn="ctr"/>
            <a:r>
              <a:rPr lang="en-US" sz="3600" dirty="0"/>
              <a:t>of Information Science</a:t>
            </a:r>
          </a:p>
        </p:txBody>
      </p:sp>
      <p:pic>
        <p:nvPicPr>
          <p:cNvPr id="7" name="Picture 6" descr="Werner Gitt.jpg"/>
          <p:cNvPicPr>
            <a:picLocks noChangeAspect="1"/>
          </p:cNvPicPr>
          <p:nvPr/>
        </p:nvPicPr>
        <p:blipFill>
          <a:blip r:embed="rId3" cstate="print"/>
          <a:stretch>
            <a:fillRect/>
          </a:stretch>
        </p:blipFill>
        <p:spPr>
          <a:xfrm>
            <a:off x="3733800" y="615032"/>
            <a:ext cx="2286000" cy="2829208"/>
          </a:xfrm>
          <a:prstGeom prst="rect">
            <a:avLst/>
          </a:prstGeom>
        </p:spPr>
      </p:pic>
    </p:spTree>
    <p:extLst>
      <p:ext uri="{BB962C8B-B14F-4D97-AF65-F5344CB8AC3E}">
        <p14:creationId xmlns:p14="http://schemas.microsoft.com/office/powerpoint/2010/main" val="3989116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3" name="Subtitle 2"/>
          <p:cNvSpPr>
            <a:spLocks noGrp="1"/>
          </p:cNvSpPr>
          <p:nvPr>
            <p:ph idx="1"/>
          </p:nvPr>
        </p:nvSpPr>
        <p:spPr/>
        <p:txBody>
          <a:bodyPr>
            <a:normAutofit/>
          </a:bodyPr>
          <a:lstStyle/>
          <a:p>
            <a:pPr algn="ctr">
              <a:buNone/>
            </a:pPr>
            <a:endParaRPr lang="en-US" sz="3200" cap="small" dirty="0"/>
          </a:p>
          <a:p>
            <a:pPr algn="ctr">
              <a:buNone/>
            </a:pPr>
            <a:endParaRPr lang="en-US" sz="3200" cap="small" dirty="0"/>
          </a:p>
          <a:p>
            <a:pPr algn="ctr">
              <a:buNone/>
            </a:pPr>
            <a:endParaRPr lang="en-US" sz="3200" cap="small" dirty="0"/>
          </a:p>
          <a:p>
            <a:pPr algn="ctr">
              <a:buNone/>
            </a:pPr>
            <a:r>
              <a:rPr lang="en-US" sz="3600" cap="small" dirty="0"/>
              <a:t>Dr. Werner </a:t>
            </a:r>
            <a:r>
              <a:rPr lang="en-US" sz="3600" cap="small" dirty="0" err="1"/>
              <a:t>Gitt</a:t>
            </a:r>
            <a:endParaRPr lang="en-US" sz="3600" cap="small" dirty="0"/>
          </a:p>
        </p:txBody>
      </p:sp>
      <p:pic>
        <p:nvPicPr>
          <p:cNvPr id="4" name="Picture 3" descr="Werner Gitt.jpg"/>
          <p:cNvPicPr>
            <a:picLocks noChangeAspect="1"/>
          </p:cNvPicPr>
          <p:nvPr/>
        </p:nvPicPr>
        <p:blipFill>
          <a:blip r:embed="rId4" cstate="print"/>
          <a:stretch>
            <a:fillRect/>
          </a:stretch>
        </p:blipFill>
        <p:spPr>
          <a:xfrm>
            <a:off x="3733800" y="615032"/>
            <a:ext cx="2286000" cy="2829208"/>
          </a:xfrm>
          <a:prstGeom prst="rect">
            <a:avLst/>
          </a:prstGeom>
        </p:spPr>
      </p:pic>
      <p:sp>
        <p:nvSpPr>
          <p:cNvPr id="6" name="Subtitle 2"/>
          <p:cNvSpPr txBox="1">
            <a:spLocks/>
          </p:cNvSpPr>
          <p:nvPr/>
        </p:nvSpPr>
        <p:spPr>
          <a:xfrm>
            <a:off x="762000" y="4495800"/>
            <a:ext cx="7832271" cy="1676400"/>
          </a:xfrm>
          <a:prstGeom prst="rect">
            <a:avLst/>
          </a:prstGeom>
        </p:spPr>
        <p:txBody>
          <a:bodyPr vert="horz" lIns="100584" tIns="45720" anchor="b">
            <a:noAutofit/>
          </a:bodyPr>
          <a:lstStyle/>
          <a:p>
            <a:pPr lvl="0" algn="ctr">
              <a:buClr>
                <a:schemeClr val="tx2"/>
              </a:buClr>
              <a:buSzPct val="95000"/>
            </a:pPr>
            <a:endParaRPr lang="en-US" dirty="0"/>
          </a:p>
          <a:p>
            <a:pPr lvl="0" algn="ctr">
              <a:buClr>
                <a:schemeClr val="tx2"/>
              </a:buClr>
              <a:buSzPct val="95000"/>
            </a:pPr>
            <a:r>
              <a:rPr lang="en-US" sz="3200" dirty="0" err="1">
                <a:hlinkClick r:id="rId5" tooltip="Physikalisch-Technische Bundesanstalt"/>
              </a:rPr>
              <a:t>Physikalisch-Technische</a:t>
            </a:r>
            <a:r>
              <a:rPr lang="en-US" sz="3200" dirty="0">
                <a:hlinkClick r:id="rId5" tooltip="Physikalisch-Technische Bundesanstalt"/>
              </a:rPr>
              <a:t> </a:t>
            </a:r>
            <a:r>
              <a:rPr lang="en-US" sz="3200" dirty="0" err="1">
                <a:hlinkClick r:id="rId5" tooltip="Physikalisch-Technische Bundesanstalt"/>
              </a:rPr>
              <a:t>Bundesanstalt</a:t>
            </a:r>
            <a:r>
              <a:rPr lang="en-US" sz="3200" dirty="0"/>
              <a:t>, </a:t>
            </a:r>
            <a:r>
              <a:rPr lang="en-US" sz="3600" dirty="0"/>
              <a:t>Germany's prestigious national institute for natural and engineering sciences</a:t>
            </a:r>
            <a:r>
              <a:rPr lang="en-US" sz="3200" dirty="0"/>
              <a:t>.</a:t>
            </a:r>
            <a:r>
              <a:rPr kumimoji="0" lang="en-US" sz="3200" b="0" i="0" strike="noStrike" kern="1200" cap="small" spc="0" normalizeH="0" baseline="0" noProof="0" dirty="0">
                <a:ln>
                  <a:noFill/>
                </a:ln>
                <a:solidFill>
                  <a:schemeClr val="tx1"/>
                </a:solidFill>
                <a:effectLst/>
                <a:uLnTx/>
                <a:uFillTx/>
              </a:rPr>
              <a:t> </a:t>
            </a:r>
          </a:p>
        </p:txBody>
      </p:sp>
    </p:spTree>
    <p:custDataLst>
      <p:tags r:id="rId1"/>
    </p:custDataLst>
    <p:extLst>
      <p:ext uri="{BB962C8B-B14F-4D97-AF65-F5344CB8AC3E}">
        <p14:creationId xmlns:p14="http://schemas.microsoft.com/office/powerpoint/2010/main" val="352767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4460" y="762000"/>
            <a:ext cx="2172680" cy="2829208"/>
          </a:xfrm>
          <a:prstGeom prst="rect">
            <a:avLst/>
          </a:prstGeom>
        </p:spPr>
      </p:pic>
      <p:sp>
        <p:nvSpPr>
          <p:cNvPr id="6" name="Subtitle 2"/>
          <p:cNvSpPr txBox="1">
            <a:spLocks/>
          </p:cNvSpPr>
          <p:nvPr/>
        </p:nvSpPr>
        <p:spPr>
          <a:xfrm>
            <a:off x="1638300" y="4114800"/>
            <a:ext cx="2095500" cy="838200"/>
          </a:xfrm>
          <a:prstGeom prst="rect">
            <a:avLst/>
          </a:prstGeom>
        </p:spPr>
        <p:txBody>
          <a:bodyPr vert="horz" lIns="100584" tIns="45720" anchor="b">
            <a:noAutofit/>
          </a:bodyPr>
          <a:lstStyle/>
          <a:p>
            <a:pPr lvl="0" algn="ctr">
              <a:buClr>
                <a:schemeClr val="tx2"/>
              </a:buClr>
              <a:buSzPct val="95000"/>
            </a:pPr>
            <a:r>
              <a:rPr lang="en-US" sz="4000" dirty="0"/>
              <a:t>Albert</a:t>
            </a:r>
            <a:br>
              <a:rPr lang="en-US" sz="4000" dirty="0"/>
            </a:br>
            <a:r>
              <a:rPr lang="en-US" sz="4000" dirty="0"/>
              <a:t>Einstein</a:t>
            </a:r>
            <a:endParaRPr kumimoji="0" lang="en-US" sz="4000" b="0" i="0" u="none" strike="noStrike" kern="1200" cap="small" spc="0" normalizeH="0" baseline="0" noProof="0" dirty="0">
              <a:ln>
                <a:noFill/>
              </a:ln>
              <a:solidFill>
                <a:schemeClr val="tx1"/>
              </a:solidFill>
              <a:effectLst/>
              <a:uLnTx/>
              <a:uFillTx/>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4444" y="762000"/>
            <a:ext cx="2277512" cy="2829208"/>
          </a:xfrm>
          <a:prstGeom prst="rect">
            <a:avLst/>
          </a:prstGeom>
        </p:spPr>
      </p:pic>
      <p:sp>
        <p:nvSpPr>
          <p:cNvPr id="7" name="Subtitle 2"/>
          <p:cNvSpPr txBox="1">
            <a:spLocks/>
          </p:cNvSpPr>
          <p:nvPr/>
        </p:nvSpPr>
        <p:spPr>
          <a:xfrm>
            <a:off x="5181600" y="3695700"/>
            <a:ext cx="3028950" cy="1257300"/>
          </a:xfrm>
          <a:prstGeom prst="rect">
            <a:avLst/>
          </a:prstGeom>
        </p:spPr>
        <p:txBody>
          <a:bodyPr vert="horz" lIns="100584" tIns="45720" anchor="b">
            <a:noAutofit/>
          </a:bodyPr>
          <a:lstStyle/>
          <a:p>
            <a:pPr lvl="0" algn="ctr">
              <a:buClr>
                <a:schemeClr val="tx2"/>
              </a:buClr>
              <a:buSzPct val="95000"/>
            </a:pPr>
            <a:r>
              <a:rPr lang="en-US" sz="4000" dirty="0"/>
              <a:t>Max</a:t>
            </a:r>
          </a:p>
          <a:p>
            <a:pPr lvl="0" algn="ctr">
              <a:buClr>
                <a:schemeClr val="tx2"/>
              </a:buClr>
              <a:buSzPct val="95000"/>
            </a:pPr>
            <a:r>
              <a:rPr lang="en-US" sz="4000" dirty="0"/>
              <a:t>Planck</a:t>
            </a:r>
          </a:p>
        </p:txBody>
      </p:sp>
      <p:sp>
        <p:nvSpPr>
          <p:cNvPr id="2" name="TextBox 1"/>
          <p:cNvSpPr txBox="1"/>
          <p:nvPr/>
        </p:nvSpPr>
        <p:spPr>
          <a:xfrm>
            <a:off x="1600200" y="5334000"/>
            <a:ext cx="6153159" cy="769441"/>
          </a:xfrm>
          <a:prstGeom prst="rect">
            <a:avLst/>
          </a:prstGeom>
          <a:noFill/>
        </p:spPr>
        <p:txBody>
          <a:bodyPr wrap="none" rtlCol="0">
            <a:spAutoFit/>
          </a:bodyPr>
          <a:lstStyle/>
          <a:p>
            <a:r>
              <a:rPr lang="en-US" sz="4400" dirty="0">
                <a:latin typeface="Calibri" pitchFamily="34" charset="0"/>
              </a:rPr>
              <a:t>Former Board of Directors</a:t>
            </a:r>
          </a:p>
        </p:txBody>
      </p:sp>
    </p:spTree>
    <p:extLst>
      <p:ext uri="{BB962C8B-B14F-4D97-AF65-F5344CB8AC3E}">
        <p14:creationId xmlns:p14="http://schemas.microsoft.com/office/powerpoint/2010/main" val="22141301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1|17.8"/>
</p:tagLst>
</file>

<file path=ppt/tags/tag10.xml><?xml version="1.0" encoding="utf-8"?>
<p:tagLst xmlns:a="http://schemas.openxmlformats.org/drawingml/2006/main" xmlns:r="http://schemas.openxmlformats.org/officeDocument/2006/relationships" xmlns:p="http://schemas.openxmlformats.org/presentationml/2006/main">
  <p:tag name="TIMING" val="|1.4|4.7"/>
</p:tagLst>
</file>

<file path=ppt/tags/tag11.xml><?xml version="1.0" encoding="utf-8"?>
<p:tagLst xmlns:a="http://schemas.openxmlformats.org/drawingml/2006/main" xmlns:r="http://schemas.openxmlformats.org/officeDocument/2006/relationships" xmlns:p="http://schemas.openxmlformats.org/presentationml/2006/main">
  <p:tag name="TIMING" val="|1|4.7"/>
</p:tagLst>
</file>

<file path=ppt/tags/tag12.xml><?xml version="1.0" encoding="utf-8"?>
<p:tagLst xmlns:a="http://schemas.openxmlformats.org/drawingml/2006/main" xmlns:r="http://schemas.openxmlformats.org/officeDocument/2006/relationships" xmlns:p="http://schemas.openxmlformats.org/presentationml/2006/main">
  <p:tag name="TIMING" val="|0.4|3.7|1.2"/>
</p:tagLst>
</file>

<file path=ppt/tags/tag13.xml><?xml version="1.0" encoding="utf-8"?>
<p:tagLst xmlns:a="http://schemas.openxmlformats.org/drawingml/2006/main" xmlns:r="http://schemas.openxmlformats.org/officeDocument/2006/relationships" xmlns:p="http://schemas.openxmlformats.org/presentationml/2006/main">
  <p:tag name="TIMING" val="|1.1|2.5|1|3.2"/>
</p:tagLst>
</file>

<file path=ppt/tags/tag14.xml><?xml version="1.0" encoding="utf-8"?>
<p:tagLst xmlns:a="http://schemas.openxmlformats.org/drawingml/2006/main" xmlns:r="http://schemas.openxmlformats.org/officeDocument/2006/relationships" xmlns:p="http://schemas.openxmlformats.org/presentationml/2006/main">
  <p:tag name="TIMING" val="|0.7|20.1|0.9|1.6|0.7|0.7"/>
</p:tagLst>
</file>

<file path=ppt/tags/tag2.xml><?xml version="1.0" encoding="utf-8"?>
<p:tagLst xmlns:a="http://schemas.openxmlformats.org/drawingml/2006/main" xmlns:r="http://schemas.openxmlformats.org/officeDocument/2006/relationships" xmlns:p="http://schemas.openxmlformats.org/presentationml/2006/main">
  <p:tag name="TIMING" val="|2.6|1.6|1.5|1.2"/>
</p:tagLst>
</file>

<file path=ppt/tags/tag3.xml><?xml version="1.0" encoding="utf-8"?>
<p:tagLst xmlns:a="http://schemas.openxmlformats.org/drawingml/2006/main" xmlns:r="http://schemas.openxmlformats.org/officeDocument/2006/relationships" xmlns:p="http://schemas.openxmlformats.org/presentationml/2006/main">
  <p:tag name="TIMING" val="|0.8"/>
</p:tagLst>
</file>

<file path=ppt/tags/tag4.xml><?xml version="1.0" encoding="utf-8"?>
<p:tagLst xmlns:a="http://schemas.openxmlformats.org/drawingml/2006/main" xmlns:r="http://schemas.openxmlformats.org/officeDocument/2006/relationships" xmlns:p="http://schemas.openxmlformats.org/presentationml/2006/main">
  <p:tag name="TIMING" val="|1|4.1|10.3"/>
</p:tagLst>
</file>

<file path=ppt/tags/tag5.xml><?xml version="1.0" encoding="utf-8"?>
<p:tagLst xmlns:a="http://schemas.openxmlformats.org/drawingml/2006/main" xmlns:r="http://schemas.openxmlformats.org/officeDocument/2006/relationships" xmlns:p="http://schemas.openxmlformats.org/presentationml/2006/main">
  <p:tag name="TIMING" val="|2.5|3.5|5.5|3.8|1.7"/>
</p:tagLst>
</file>

<file path=ppt/tags/tag6.xml><?xml version="1.0" encoding="utf-8"?>
<p:tagLst xmlns:a="http://schemas.openxmlformats.org/drawingml/2006/main" xmlns:r="http://schemas.openxmlformats.org/officeDocument/2006/relationships" xmlns:p="http://schemas.openxmlformats.org/presentationml/2006/main">
  <p:tag name="TIMING" val="|1|2.7|3.2|28.1"/>
</p:tagLst>
</file>

<file path=ppt/tags/tag7.xml><?xml version="1.0" encoding="utf-8"?>
<p:tagLst xmlns:a="http://schemas.openxmlformats.org/drawingml/2006/main" xmlns:r="http://schemas.openxmlformats.org/officeDocument/2006/relationships" xmlns:p="http://schemas.openxmlformats.org/presentationml/2006/main">
  <p:tag name="TIMING" val="|0.9|2.1"/>
</p:tagLst>
</file>

<file path=ppt/tags/tag8.xml><?xml version="1.0" encoding="utf-8"?>
<p:tagLst xmlns:a="http://schemas.openxmlformats.org/drawingml/2006/main" xmlns:r="http://schemas.openxmlformats.org/officeDocument/2006/relationships" xmlns:p="http://schemas.openxmlformats.org/presentationml/2006/main">
  <p:tag name="TIMING" val="|0.9|19.6"/>
</p:tagLst>
</file>

<file path=ppt/tags/tag9.xml><?xml version="1.0" encoding="utf-8"?>
<p:tagLst xmlns:a="http://schemas.openxmlformats.org/drawingml/2006/main" xmlns:r="http://schemas.openxmlformats.org/officeDocument/2006/relationships" xmlns:p="http://schemas.openxmlformats.org/presentationml/2006/main">
  <p:tag name="TIMING" val="|5.2|1.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txDef>
      <a:spPr/>
      <a:bodyPr vert="horz" lIns="100584" tIns="45720" anchor="b">
        <a:normAutofit/>
      </a:bodyPr>
      <a:lstStyle>
        <a:defPPr algn="ctr">
          <a:buClr>
            <a:schemeClr val="tx2"/>
          </a:buClr>
          <a:buSzPct val="95000"/>
          <a:defRPr sz="3200"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44409</TotalTime>
  <Words>872</Words>
  <Application>Microsoft Office PowerPoint</Application>
  <PresentationFormat>On-screen Show (4:3)</PresentationFormat>
  <Paragraphs>224</Paragraphs>
  <Slides>54</Slides>
  <Notes>32</Notes>
  <HiddenSlides>0</HiddenSlides>
  <MMClips>5</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54</vt:i4>
      </vt:variant>
    </vt:vector>
  </HeadingPairs>
  <TitlesOfParts>
    <vt:vector size="61" baseType="lpstr">
      <vt:lpstr>Arial</vt:lpstr>
      <vt:lpstr>Calibri</vt:lpstr>
      <vt:lpstr>Corbel</vt:lpstr>
      <vt:lpstr>Wingdings</vt:lpstr>
      <vt:lpstr>Wingdings 2</vt:lpstr>
      <vt:lpstr>Wingdings 3</vt:lpstr>
      <vt:lpstr>Metro</vt:lpstr>
      <vt:lpstr>PowerPoint Presentation</vt:lpstr>
      <vt:lpstr>Creation vs. Evolution</vt:lpstr>
      <vt:lpstr>Example - Complex Specified Information</vt:lpstr>
      <vt:lpstr>PowerPoint Presentation</vt:lpstr>
      <vt:lpstr>Information Chain</vt:lpstr>
      <vt:lpstr>Information Requirements</vt:lpstr>
      <vt:lpstr>PowerPoint Presentation</vt:lpstr>
      <vt:lpstr>PowerPoint Presentation</vt:lpstr>
      <vt:lpstr>PowerPoint Presentation</vt:lpstr>
      <vt:lpstr>Life’s Information Chain</vt:lpstr>
      <vt:lpstr>   </vt:lpstr>
      <vt:lpstr>PowerPoint Presentation</vt:lpstr>
      <vt:lpstr>PowerPoint Presentation</vt:lpstr>
      <vt:lpstr>Information in Beach Sand</vt:lpstr>
      <vt:lpstr>PowerPoint Presentation</vt:lpstr>
      <vt:lpstr>PowerPoint Presentation</vt:lpstr>
      <vt:lpstr>1  Create a stable medium to hold the information </vt:lpstr>
      <vt:lpstr>PowerPoint Presentation</vt:lpstr>
      <vt:lpstr>Information Codes are Distinctive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PowerPoint Presentation</vt:lpstr>
      <vt:lpstr>PowerPoint Presentation</vt:lpstr>
      <vt:lpstr>Mechanism to Write</vt:lpstr>
      <vt:lpstr>PowerPoint Presentation</vt:lpstr>
      <vt:lpstr>PowerPoint Presentation</vt:lpstr>
      <vt:lpstr>PowerPoint Presentation</vt:lpstr>
      <vt:lpstr>PowerPoint Presentation</vt:lpstr>
      <vt:lpstr>Copy Machines are Not Accidents</vt:lpstr>
      <vt:lpstr>PowerPoint Presentation</vt:lpstr>
      <vt:lpstr>PowerPoint Presentation</vt:lpstr>
      <vt:lpstr>PowerPoint Presentation</vt:lpstr>
      <vt:lpstr>True Science</vt:lpstr>
      <vt:lpstr>Problem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Give your own presentations.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By Chance</dc:title>
  <dc:creator>Mike</dc:creator>
  <cp:lastModifiedBy>Mike D</cp:lastModifiedBy>
  <cp:revision>3129</cp:revision>
  <dcterms:created xsi:type="dcterms:W3CDTF">2012-12-07T22:34:08Z</dcterms:created>
  <dcterms:modified xsi:type="dcterms:W3CDTF">2017-11-04T20:36:17Z</dcterms:modified>
</cp:coreProperties>
</file>